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4"/>
  </p:sldMasterIdLst>
  <p:notesMasterIdLst>
    <p:notesMasterId r:id="rId62"/>
  </p:notesMasterIdLst>
  <p:handoutMasterIdLst>
    <p:handoutMasterId r:id="rId63"/>
  </p:handoutMasterIdLst>
  <p:sldIdLst>
    <p:sldId id="570" r:id="rId5"/>
    <p:sldId id="588" r:id="rId6"/>
    <p:sldId id="872" r:id="rId7"/>
    <p:sldId id="713" r:id="rId8"/>
    <p:sldId id="874" r:id="rId9"/>
    <p:sldId id="823" r:id="rId10"/>
    <p:sldId id="719" r:id="rId11"/>
    <p:sldId id="825" r:id="rId12"/>
    <p:sldId id="824" r:id="rId13"/>
    <p:sldId id="826" r:id="rId14"/>
    <p:sldId id="873" r:id="rId15"/>
    <p:sldId id="828" r:id="rId16"/>
    <p:sldId id="830" r:id="rId17"/>
    <p:sldId id="869" r:id="rId18"/>
    <p:sldId id="778" r:id="rId19"/>
    <p:sldId id="779" r:id="rId20"/>
    <p:sldId id="833" r:id="rId21"/>
    <p:sldId id="831" r:id="rId22"/>
    <p:sldId id="760" r:id="rId23"/>
    <p:sldId id="832" r:id="rId24"/>
    <p:sldId id="834" r:id="rId25"/>
    <p:sldId id="883" r:id="rId26"/>
    <p:sldId id="757" r:id="rId27"/>
    <p:sldId id="756" r:id="rId28"/>
    <p:sldId id="882" r:id="rId29"/>
    <p:sldId id="759" r:id="rId30"/>
    <p:sldId id="761" r:id="rId31"/>
    <p:sldId id="886" r:id="rId32"/>
    <p:sldId id="885" r:id="rId33"/>
    <p:sldId id="889" r:id="rId34"/>
    <p:sldId id="888" r:id="rId35"/>
    <p:sldId id="891" r:id="rId36"/>
    <p:sldId id="892" r:id="rId37"/>
    <p:sldId id="893" r:id="rId38"/>
    <p:sldId id="894" r:id="rId39"/>
    <p:sldId id="890" r:id="rId40"/>
    <p:sldId id="887" r:id="rId41"/>
    <p:sldId id="878" r:id="rId42"/>
    <p:sldId id="879" r:id="rId43"/>
    <p:sldId id="880" r:id="rId44"/>
    <p:sldId id="881" r:id="rId45"/>
    <p:sldId id="895" r:id="rId46"/>
    <p:sldId id="896" r:id="rId47"/>
    <p:sldId id="897" r:id="rId48"/>
    <p:sldId id="899" r:id="rId49"/>
    <p:sldId id="900" r:id="rId50"/>
    <p:sldId id="898" r:id="rId51"/>
    <p:sldId id="871" r:id="rId52"/>
    <p:sldId id="836" r:id="rId53"/>
    <p:sldId id="714" r:id="rId54"/>
    <p:sldId id="901" r:id="rId55"/>
    <p:sldId id="904" r:id="rId56"/>
    <p:sldId id="905" r:id="rId57"/>
    <p:sldId id="902" r:id="rId58"/>
    <p:sldId id="903" r:id="rId59"/>
    <p:sldId id="906" r:id="rId60"/>
    <p:sldId id="907" r:id="rId61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646"/>
    <a:srgbClr val="000000"/>
    <a:srgbClr val="FFFFFF"/>
    <a:srgbClr val="4F81BD"/>
    <a:srgbClr val="CCCC00"/>
    <a:srgbClr val="77933C"/>
    <a:srgbClr val="C4BD97"/>
    <a:srgbClr val="FFC000"/>
    <a:srgbClr val="7495C6"/>
    <a:srgbClr val="5F95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01" autoAdjust="0"/>
    <p:restoredTop sz="94705" autoAdjust="0"/>
  </p:normalViewPr>
  <p:slideViewPr>
    <p:cSldViewPr snapToGrid="0">
      <p:cViewPr varScale="1">
        <p:scale>
          <a:sx n="106" d="100"/>
          <a:sy n="106" d="100"/>
        </p:scale>
        <p:origin x="215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18" d="100"/>
        <a:sy n="118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-3282" y="-114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2421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027" y="0"/>
            <a:ext cx="2972421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3D589-0AD6-450A-9D1F-CA97630AAFC7}" type="datetimeFigureOut">
              <a:rPr lang="en-US" smtClean="0"/>
              <a:pPr/>
              <a:t>11/20/2024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675"/>
            <a:ext cx="2972421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027" y="8829675"/>
            <a:ext cx="2972421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AA79E3-9132-4320-8988-E7866D2D38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1456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781" cy="464601"/>
          </a:xfrm>
          <a:prstGeom prst="rect">
            <a:avLst/>
          </a:prstGeom>
        </p:spPr>
        <p:txBody>
          <a:bodyPr vert="horz" lIns="30069" tIns="15035" rIns="30069" bIns="15035" rtlCol="0"/>
          <a:lstStyle>
            <a:lvl1pPr algn="l">
              <a:defRPr sz="4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527" y="1"/>
            <a:ext cx="2971781" cy="464601"/>
          </a:xfrm>
          <a:prstGeom prst="rect">
            <a:avLst/>
          </a:prstGeom>
        </p:spPr>
        <p:txBody>
          <a:bodyPr vert="horz" lIns="30069" tIns="15035" rIns="30069" bIns="15035" rtlCol="0"/>
          <a:lstStyle>
            <a:lvl1pPr algn="r">
              <a:defRPr sz="400"/>
            </a:lvl1pPr>
          </a:lstStyle>
          <a:p>
            <a:fld id="{C0DDB042-E55E-4D29-A679-F388F9AA1A73}" type="datetimeFigureOut">
              <a:rPr lang="en-US" smtClean="0"/>
              <a:pPr/>
              <a:t>11/20/2024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8500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30069" tIns="15035" rIns="30069" bIns="1503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971" y="4415901"/>
            <a:ext cx="5486062" cy="4183356"/>
          </a:xfrm>
          <a:prstGeom prst="rect">
            <a:avLst/>
          </a:prstGeom>
        </p:spPr>
        <p:txBody>
          <a:bodyPr vert="horz" lIns="30069" tIns="15035" rIns="30069" bIns="1503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8829850"/>
            <a:ext cx="2971781" cy="465088"/>
          </a:xfrm>
          <a:prstGeom prst="rect">
            <a:avLst/>
          </a:prstGeom>
        </p:spPr>
        <p:txBody>
          <a:bodyPr vert="horz" lIns="30069" tIns="15035" rIns="30069" bIns="15035" rtlCol="0" anchor="b"/>
          <a:lstStyle>
            <a:lvl1pPr algn="l">
              <a:defRPr sz="4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527" y="8829850"/>
            <a:ext cx="2971781" cy="465088"/>
          </a:xfrm>
          <a:prstGeom prst="rect">
            <a:avLst/>
          </a:prstGeom>
        </p:spPr>
        <p:txBody>
          <a:bodyPr vert="horz" lIns="30069" tIns="15035" rIns="30069" bIns="15035" rtlCol="0" anchor="b"/>
          <a:lstStyle>
            <a:lvl1pPr algn="r">
              <a:defRPr sz="400"/>
            </a:lvl1pPr>
          </a:lstStyle>
          <a:p>
            <a:fld id="{15B22F2F-4B41-4408-B8BF-C7412CDE8F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480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8023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A3C126-1E79-E062-B547-003BDAD52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09690F-0B6D-57C1-2982-D07B48CC30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9CBFA-B85E-51E3-F486-4C62DBAC62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3C986A-0279-23DC-55BD-6F9342334B9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04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4918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0553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0069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3369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3369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CB58A-49F1-EDE9-4B3B-73767A87F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100159-7639-859C-AB71-28241B52D7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82C6E2-CD2A-EFC9-3328-72912AF67A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3B6BA1-E562-816B-74DB-93D60DC026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1157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3369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3369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7A47D5-D214-1702-16D4-E8E9BBCCD8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7ED8E1-17AF-B58D-891A-F9607C4C29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3ED7AFC-6B85-8D4D-4D82-24CB19EC9B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A2597A-6EEE-DEC6-3ED9-08101C0675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563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8745A-8C4C-DBD5-7CD9-B1BD696F2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C5C035-BA4F-4589-3FFA-C9FC7B0CCD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626226-371F-B790-6303-74927379A3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DA3412-07B3-32D8-618B-B720406FB9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438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C56D5F-21B3-9EC0-D176-F3BB6E8BE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55AC98-2152-C257-83EE-63B9E9E599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91EED0-D1E1-36F4-0548-1E19A1A593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D94C0-8AEA-4E44-391E-346B40A0457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4587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959F7-75AE-C932-00F5-C4BE32A41C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409C1-5EE2-7AE6-9A3C-5AB2C46E17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979A37-6B15-C8A8-07A9-D232501B91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F56572-35CA-4E47-30D0-01D5A3D9F6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537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2458C-8F79-3DCF-6817-1D468DCBDB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A7B410-3E72-751E-F735-A2E2701843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D5BB7F-2634-5746-B467-9DDEC51C8C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55341C-2770-7DDE-C0ED-3D08EB3DE9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1513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E5ABB-21A3-24C5-DB05-7A2BAEABE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372DE3-EE65-95BB-CE27-D52765A7EE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886382-C172-015E-6DB8-D8A701DF58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33D416-9659-FC43-07EC-4AA7EC9CF3A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3658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A68968-D4EC-B4D6-74E2-95ED0FFB7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FECA34-04B1-0592-99F9-C39B410AD8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102A05-38CF-A09E-F91E-0CDDEF6F82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76C0BF-7ADE-84B7-4939-D589DB2888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939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4C110-8584-20AD-A31D-51272E2875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AEC336-BA25-2606-5A32-D27F4A831A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FD28EA-A0D6-64B0-A53D-26A5A6AA87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7FE2A4-49AA-C33D-58CB-3B840C4194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4369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9C59F-39FD-BEA6-6B9A-AD5F26D5F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6BB111-393D-8F83-48DB-50C70696B1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A8C741-09EA-2D84-B03B-48868171B8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8A89F9-3171-29A2-23FF-E1CE8722B1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6992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9617D3-A541-0D6D-3048-DA08024466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D3EEE9-C24B-CB04-76E7-56C3F61327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69C86E-5B4A-798E-375A-48932B3C9A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0F5569-267C-C644-6C16-A9CB5E9C45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508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12F2AF-C3C2-3184-EDD1-2023C52C7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D49C36-7150-3738-E83D-7FB6E1D5DC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0E5B40-20EA-578B-801F-DED64738CF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A9D08A-B2CA-FEA0-1E86-1FB1AFB9C10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877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65760E-75F7-2ECF-DA15-32FBB83A2A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3802B6-9A97-1A51-2256-CB3F5D447E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30672D-51FF-2163-4B8B-92E4D33853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795500-C652-4F1E-6B89-F9E9746FD1E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166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3369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7522E9-5111-8BFD-8F94-6508378D9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607F6B-8DBB-4C46-0E69-5964BA062A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FA70FC-2042-0733-EAD2-7D33227E2C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2B950D-4949-8868-55FD-45C61B9CCD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355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55691-4846-2F1A-FE77-69E8E70ECF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4B7B8E-BCD3-D13A-0A9A-D97AAE0B7B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C63EC2-2182-F45D-C2CA-1E93867CFE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69F07-7ED7-3539-2BBC-0CB1590603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4685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4E142-FD02-E588-63B7-B08C6074DF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B0B3EA-ACD4-5FEA-F2EF-F4B2F6C7A1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34027D-9AFD-1520-D6F5-AB1710EE67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699F06-3773-8AFC-40EE-BA11519FF7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46285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EDEFE-E9E0-7339-BDB8-2EF8C456C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7176FD-C2CC-304B-F250-B892814385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B099B4-87CC-C753-12A4-1891A980E8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C99A67-656F-7028-8AC2-93C215F9F4A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42925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CD8075-5506-F347-099A-AC73B3D90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F55463-F45D-9C9A-0A5A-10111E6882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72BB13-B5AC-CE76-CEFA-47AC3924B1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53258A-0D4E-5803-285C-ED0013A6BB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22363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C524C1-1104-0D78-E49B-4C477B1E4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87EA07-C418-6FCC-1788-593DB11BF4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C18D77-FF71-EEBE-B04D-8A353ECDBA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22DE2E-E9ED-772B-412E-F47366B46F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49390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F1531-B6FD-0FAC-2EF8-1037FFC472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7E8BDB-663E-3FA8-951E-1168775C0D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4EB6FA-3D87-C6A8-33A7-048E17572A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C7FA71-DE36-0B31-B1F6-0FCA757652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031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970DE-A776-5852-1B27-FB3B65267A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F43AB0-2430-338E-C944-BC8BC2F0C3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B9ED8F-1EF0-DD11-B930-0F162EE79F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42320C-4A60-FACB-B446-A0309C1CBFB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05720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7CC32-BD52-81A7-3B98-1A986177C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99A2F6-7361-22CF-B70C-99AA387BE9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1E8561-14AE-EF5C-F6A5-AA106D6F89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B9D0D0-2CD1-246C-151F-44FF514D7D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68702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771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CCD83A-46DE-0F5E-C24D-63732A7F45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06CD5E-D08A-6475-24D6-10409EA0C7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0AB2DC-31CA-E23A-1B63-8FF9E7D55D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17150F-B0F4-B4B0-E4E3-B625F73B610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6510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30154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33693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1EEDE-2561-6B95-B77C-68BEB75A73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EA23C7-C3E1-38BC-CA82-59734829FE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973EE4-040A-1710-7D35-494CEF7351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D0CE6-5934-C7A4-D582-A668A66601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04189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7FE098-1478-2668-B614-F2EAF1FBEC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96385D-66C2-C610-BE66-C9912413CE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B9FC1A2-EA86-1C6B-98AB-079494E4A2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80635C-B7B4-C516-ED3C-FEDF0D024B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11520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71F135-D4BC-D707-7FF5-FAFB2729F2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0239AF-CB0F-064A-47A7-F22EF91DE7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9E4BBD-607E-18B6-DBBE-33B7F6A848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ECC09D-E134-6AB9-F1E7-606357A056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39659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C73E7-4155-F58F-CFF1-D1C904B91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2C2AD0-6C5F-656C-D8C2-7F3B5B6B09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BB2193-2BE2-61AB-A03A-85200CF215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F90150-44A8-4C96-76AA-889BC751A9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76048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740F05-9840-5F6A-9CC6-C65EA41B8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F67AAD-EF57-28A0-30E9-D550E6916E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91122A-EF6E-D2B0-4BF3-80D4ACEFD6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82B634-8127-6928-288C-FB4C8E0289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58901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1B1C82-3630-8FEC-B8E6-3E823F181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3D3BEC-CB00-298B-FE19-DB218FF1FA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95B028-28CA-E7F8-D7CC-54B2D5B414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77F5E2-0F41-AD80-1A5B-53C25978FD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18578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E262EA-F831-B7E2-EECD-A09CE68B97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08F7B8-0E4A-E13D-94DD-75ACC6FA4E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E29DBB-7E72-A3D2-00B9-502E9DD2A1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333327-7AFB-DDEE-C7CD-7BFAB9C7468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70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0268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336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419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6363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22F2F-4B41-4408-B8BF-C7412CDE8F7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474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33807-D8AF-4DA8-8EB8-91880E366A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38F8A-08F7-4196-A2C3-BE210F498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321971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33807-D8AF-4DA8-8EB8-91880E366A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38F8A-08F7-4196-A2C3-BE210F498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613691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33807-D8AF-4DA8-8EB8-91880E366A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38F8A-08F7-4196-A2C3-BE210F498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17472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3" name="Straight Connector 2"/>
          <p:cNvCxnSpPr/>
          <p:nvPr userDrawn="1"/>
        </p:nvCxnSpPr>
        <p:spPr>
          <a:xfrm>
            <a:off x="719137" y="6673664"/>
            <a:ext cx="746283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 userDrawn="1"/>
        </p:nvCxnSpPr>
        <p:spPr>
          <a:xfrm>
            <a:off x="719138" y="6628448"/>
            <a:ext cx="821055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25" y="6357938"/>
            <a:ext cx="402336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70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056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43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33807-D8AF-4DA8-8EB8-91880E366A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38F8A-08F7-4196-A2C3-BE210F498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6647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33807-D8AF-4DA8-8EB8-91880E366A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38F8A-08F7-4196-A2C3-BE210F498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615328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33807-D8AF-4DA8-8EB8-91880E366A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38F8A-08F7-4196-A2C3-BE210F498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275411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33807-D8AF-4DA8-8EB8-91880E366A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38F8A-08F7-4196-A2C3-BE210F498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594949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33807-D8AF-4DA8-8EB8-91880E366A9E}" type="datetimeFigureOut">
              <a:rPr lang="en-US" smtClean="0"/>
              <a:t>11/20/2024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38F8A-08F7-4196-A2C3-BE210F498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831639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33807-D8AF-4DA8-8EB8-91880E366A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38F8A-08F7-4196-A2C3-BE210F498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008025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33807-D8AF-4DA8-8EB8-91880E366A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38F8A-08F7-4196-A2C3-BE210F498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084650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33807-D8AF-4DA8-8EB8-91880E366A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38F8A-08F7-4196-A2C3-BE210F498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05323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microsoft.com/office/2007/relationships/hdphoto" Target="NUL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33807-D8AF-4DA8-8EB8-91880E366A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238F8A-08F7-4196-A2C3-BE210F49853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8" name="Straight Connector 7"/>
          <p:cNvCxnSpPr/>
          <p:nvPr userDrawn="1"/>
        </p:nvCxnSpPr>
        <p:spPr>
          <a:xfrm>
            <a:off x="719137" y="6673664"/>
            <a:ext cx="746283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719138" y="6628448"/>
            <a:ext cx="821055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25" y="6357938"/>
            <a:ext cx="402336" cy="402336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715428" y="6326661"/>
            <a:ext cx="8161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Marina Inspections, Conditions Assessments, and Rehab. Plans</a:t>
            </a:r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	          		</a:t>
            </a:r>
            <a:endParaRPr lang="en-US" sz="14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89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4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9.pn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1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6.png"/><Relationship Id="rId4" Type="http://schemas.openxmlformats.org/officeDocument/2006/relationships/image" Target="../media/image6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0"/>
          <p:cNvSpPr>
            <a:spLocks noChangeArrowheads="1"/>
          </p:cNvSpPr>
          <p:nvPr/>
        </p:nvSpPr>
        <p:spPr bwMode="auto">
          <a:xfrm>
            <a:off x="0" y="-181069"/>
            <a:ext cx="9143999" cy="2661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en-US" sz="4800" b="1" dirty="0">
                <a:solidFill>
                  <a:schemeClr val="bg1"/>
                </a:solidFill>
                <a:latin typeface="Gill Sans MT Book" pitchFamily="34" charset="0"/>
              </a:rPr>
              <a:t>Inspections, Condition Assessments, and Rehabilitation Plans for Your Marina</a:t>
            </a:r>
          </a:p>
        </p:txBody>
      </p:sp>
      <p:sp>
        <p:nvSpPr>
          <p:cNvPr id="3079" name="TextBox 3"/>
          <p:cNvSpPr txBox="1">
            <a:spLocks noChangeArrowheads="1"/>
          </p:cNvSpPr>
          <p:nvPr/>
        </p:nvSpPr>
        <p:spPr bwMode="auto">
          <a:xfrm>
            <a:off x="5025837" y="5498756"/>
            <a:ext cx="35148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endParaRPr lang="en-US" sz="1600" b="1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sz="1600" b="1" dirty="0">
                <a:solidFill>
                  <a:schemeClr val="bg1"/>
                </a:solidFill>
              </a:rPr>
              <a:t>Edgewater Resources, LLC</a:t>
            </a:r>
          </a:p>
          <a:p>
            <a:pPr>
              <a:defRPr/>
            </a:pPr>
            <a:r>
              <a:rPr lang="en-US" sz="1600" b="1" dirty="0">
                <a:solidFill>
                  <a:schemeClr val="bg1"/>
                </a:solidFill>
              </a:rPr>
              <a:t>518 Broad Street, STE 200</a:t>
            </a:r>
          </a:p>
          <a:p>
            <a:pPr>
              <a:defRPr/>
            </a:pPr>
            <a:r>
              <a:rPr lang="en-US" sz="1600" b="1" dirty="0">
                <a:solidFill>
                  <a:schemeClr val="bg1"/>
                </a:solidFill>
              </a:rPr>
              <a:t>St Joseph, MI </a:t>
            </a:r>
          </a:p>
        </p:txBody>
      </p:sp>
      <p:pic>
        <p:nvPicPr>
          <p:cNvPr id="5124" name="Picture 9" descr="O:\Office\Templates\Logo\Edgewater Resources Logo Stamp.t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3175" y="5589244"/>
            <a:ext cx="9540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F3A8A8FF-5568-0E17-AEEE-AAC946CB80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387" y="5498756"/>
            <a:ext cx="35148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Nick Stefani, PE</a:t>
            </a:r>
          </a:p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Edgewater Resources, LLC</a:t>
            </a:r>
          </a:p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434 S Yellowstone Drive, STE 203</a:t>
            </a:r>
          </a:p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Madison, WI </a:t>
            </a:r>
          </a:p>
        </p:txBody>
      </p:sp>
      <p:pic>
        <p:nvPicPr>
          <p:cNvPr id="4" name="Picture 3" descr="A dock with boats on it&#10;&#10;Description automatically generated">
            <a:extLst>
              <a:ext uri="{FF2B5EF4-FFF2-40B4-BE49-F238E27FC236}">
                <a16:creationId xmlns:a16="http://schemas.microsoft.com/office/drawing/2014/main" id="{423F931E-47AC-C46B-54D0-DCB829FD974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4768" y="2308681"/>
            <a:ext cx="4024078" cy="3018059"/>
          </a:xfrm>
          <a:prstGeom prst="rect">
            <a:avLst/>
          </a:prstGeom>
        </p:spPr>
      </p:pic>
      <p:pic>
        <p:nvPicPr>
          <p:cNvPr id="6" name="Picture 5" descr="A body of water with houses in the background&#10;&#10;Description automatically generated">
            <a:extLst>
              <a:ext uri="{FF2B5EF4-FFF2-40B4-BE49-F238E27FC236}">
                <a16:creationId xmlns:a16="http://schemas.microsoft.com/office/drawing/2014/main" id="{CDA1055F-DA75-89BC-FFCA-42D77C24F45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48" y="2308681"/>
            <a:ext cx="4024078" cy="301805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hammer&#10;&#10;Description automatically generated">
            <a:extLst>
              <a:ext uri="{FF2B5EF4-FFF2-40B4-BE49-F238E27FC236}">
                <a16:creationId xmlns:a16="http://schemas.microsoft.com/office/drawing/2014/main" id="{CED64EE6-6163-528E-B87A-DF65B52E205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01241" y="-702128"/>
            <a:ext cx="10135046" cy="6915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90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E32A51-F10B-6E86-65B3-106946A265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metal box with wires&#10;&#10;Description automatically generated">
            <a:extLst>
              <a:ext uri="{FF2B5EF4-FFF2-40B4-BE49-F238E27FC236}">
                <a16:creationId xmlns:a16="http://schemas.microsoft.com/office/drawing/2014/main" id="{98C95FD1-FCC8-91B8-FA8B-14441CC3594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210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12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42050" y="371499"/>
            <a:ext cx="5683571" cy="4653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54042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When Should I Be Performing Inspections?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3167FA63-3117-FC8B-94DA-1E7B485C50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324" y="829128"/>
            <a:ext cx="8304874" cy="508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ts val="3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Inspect Most Elements Annually During the Slow/Off Season</a:t>
            </a:r>
          </a:p>
          <a:p>
            <a:pPr marL="731520" lvl="1" indent="-274320">
              <a:spcBef>
                <a:spcPts val="3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orbel" pitchFamily="34" charset="0"/>
              </a:rPr>
              <a:t>Anchorage/Connections</a:t>
            </a:r>
          </a:p>
          <a:p>
            <a:pPr marL="1188720" lvl="2" indent="-274320">
              <a:spcBef>
                <a:spcPts val="3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orbel" pitchFamily="34" charset="0"/>
              </a:rPr>
              <a:t>Wear on chains, cables, pile guides, winch connections, dock hinge fasteners and pins</a:t>
            </a:r>
          </a:p>
          <a:p>
            <a:pPr marL="731520" lvl="1" indent="-274320">
              <a:spcBef>
                <a:spcPts val="3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orbel" pitchFamily="34" charset="0"/>
              </a:rPr>
              <a:t>Structures and Framework</a:t>
            </a:r>
          </a:p>
          <a:p>
            <a:pPr marL="1188720" lvl="2" indent="-274320">
              <a:spcBef>
                <a:spcPts val="3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orbel" pitchFamily="34" charset="0"/>
              </a:rPr>
              <a:t>Corrosion and broken welds</a:t>
            </a:r>
          </a:p>
          <a:p>
            <a:pPr marL="731520" lvl="1" indent="-274320">
              <a:spcBef>
                <a:spcPts val="3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orbel" pitchFamily="34" charset="0"/>
              </a:rPr>
              <a:t>Decking</a:t>
            </a:r>
          </a:p>
          <a:p>
            <a:pPr marL="1188720" lvl="2" indent="-274320">
              <a:spcBef>
                <a:spcPts val="3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orbel" pitchFamily="34" charset="0"/>
              </a:rPr>
              <a:t>Noticeable deflection, end splitting</a:t>
            </a:r>
          </a:p>
          <a:p>
            <a:pPr marL="731520" lvl="1" indent="-274320">
              <a:spcBef>
                <a:spcPts val="3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orbel" pitchFamily="34" charset="0"/>
              </a:rPr>
              <a:t>Flotation Units/Freeboard</a:t>
            </a:r>
          </a:p>
          <a:p>
            <a:pPr marL="1188720" lvl="2" indent="-274320">
              <a:spcBef>
                <a:spcPts val="3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orbel" pitchFamily="34" charset="0"/>
              </a:rPr>
              <a:t>Flotation tub bolts, finger pier freeboard</a:t>
            </a:r>
          </a:p>
          <a:p>
            <a:pPr marL="731520" lvl="1" indent="-274320">
              <a:spcBef>
                <a:spcPts val="3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orbel" pitchFamily="34" charset="0"/>
              </a:rPr>
              <a:t>Plumbing and Fuel Systems</a:t>
            </a:r>
          </a:p>
          <a:p>
            <a:pPr marL="1188720" lvl="2" indent="-274320">
              <a:spcBef>
                <a:spcPts val="3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orbel" pitchFamily="34" charset="0"/>
              </a:rPr>
              <a:t>Pressure testing, valve function, wear at dock joints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74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42050" y="371499"/>
            <a:ext cx="5683571" cy="4653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54042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When Should I Be Performing Inspections?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3167FA63-3117-FC8B-94DA-1E7B485C50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324" y="829128"/>
            <a:ext cx="8304874" cy="508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Annually Elements Cont.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orbel" pitchFamily="34" charset="0"/>
              </a:rPr>
              <a:t>Electrical Systems (per NFPA 303)</a:t>
            </a:r>
          </a:p>
          <a:p>
            <a:pPr marL="1188720" lvl="2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Corbel" pitchFamily="34" charset="0"/>
              </a:rPr>
              <a:t>Cabling and Conduit </a:t>
            </a:r>
            <a:r>
              <a:rPr lang="en-US" sz="2000" dirty="0">
                <a:solidFill>
                  <a:schemeClr val="bg1"/>
                </a:solidFill>
                <a:latin typeface="Corbel" pitchFamily="34" charset="0"/>
              </a:rPr>
              <a:t>– visually for chafing and wear to hinges and points of movement, broken supports and hangers</a:t>
            </a:r>
          </a:p>
          <a:p>
            <a:pPr marL="1188720" lvl="2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Corbel" pitchFamily="34" charset="0"/>
              </a:rPr>
              <a:t>Integrity of Grounding System </a:t>
            </a:r>
            <a:r>
              <a:rPr lang="en-US" sz="2000" dirty="0">
                <a:solidFill>
                  <a:schemeClr val="bg1"/>
                </a:solidFill>
                <a:latin typeface="Corbel" pitchFamily="34" charset="0"/>
              </a:rPr>
              <a:t>– bonding connections in place, acceptable resistance in grounding system</a:t>
            </a:r>
          </a:p>
          <a:p>
            <a:pPr marL="1188720" lvl="2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Corbel" pitchFamily="34" charset="0"/>
              </a:rPr>
              <a:t>Overloading of Electrical System </a:t>
            </a:r>
            <a:r>
              <a:rPr lang="en-US" sz="2000" dirty="0">
                <a:solidFill>
                  <a:schemeClr val="bg1"/>
                </a:solidFill>
                <a:latin typeface="Corbel" pitchFamily="34" charset="0"/>
              </a:rPr>
              <a:t>– use of adapters to allow more current than wiring and connections are rated for</a:t>
            </a:r>
          </a:p>
          <a:p>
            <a:pPr marL="1188720" lvl="2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Corbel" pitchFamily="34" charset="0"/>
              </a:rPr>
              <a:t>Unauthorized User Modifications </a:t>
            </a:r>
            <a:r>
              <a:rPr lang="en-US" sz="2000" dirty="0">
                <a:solidFill>
                  <a:schemeClr val="bg1"/>
                </a:solidFill>
                <a:latin typeface="Corbel" pitchFamily="34" charset="0"/>
              </a:rPr>
              <a:t>– additional outlets and/or modifications performed by boaters</a:t>
            </a:r>
          </a:p>
          <a:p>
            <a:pPr marL="1188720" lvl="2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Corbel" pitchFamily="34" charset="0"/>
              </a:rPr>
              <a:t>Stray Current </a:t>
            </a:r>
            <a:r>
              <a:rPr lang="en-US" sz="2000" dirty="0">
                <a:solidFill>
                  <a:schemeClr val="bg1"/>
                </a:solidFill>
                <a:latin typeface="Corbel" pitchFamily="34" charset="0"/>
              </a:rPr>
              <a:t>– testing of each circuit for stray current</a:t>
            </a:r>
          </a:p>
          <a:p>
            <a:pPr marL="1188720" lvl="2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orbel" pitchFamily="34" charset="0"/>
            </a:endParaRP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93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42050" y="371499"/>
            <a:ext cx="5683571" cy="4653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3167FA63-3117-FC8B-94DA-1E7B485C50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07251" y="836817"/>
            <a:ext cx="8304874" cy="508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>
              <a:spcBef>
                <a:spcPct val="20000"/>
              </a:spcBef>
              <a:spcAft>
                <a:spcPts val="600"/>
              </a:spcAft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>
              <a:spcBef>
                <a:spcPct val="20000"/>
              </a:spcBef>
              <a:spcAft>
                <a:spcPts val="600"/>
              </a:spcAft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>
              <a:spcBef>
                <a:spcPct val="20000"/>
              </a:spcBef>
              <a:spcAft>
                <a:spcPts val="600"/>
              </a:spcAft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algn="ctr">
              <a:spcBef>
                <a:spcPct val="20000"/>
              </a:spcBef>
              <a:spcAft>
                <a:spcPts val="600"/>
              </a:spcAft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                          What Else Should I Be Looking For?</a:t>
            </a:r>
          </a:p>
          <a:p>
            <a:pPr algn="ctr">
              <a:spcBef>
                <a:spcPct val="20000"/>
              </a:spcBef>
              <a:spcAft>
                <a:spcPts val="600"/>
              </a:spcAft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		What is it Indicative Of?</a:t>
            </a:r>
          </a:p>
          <a:p>
            <a:pPr lvl="1">
              <a:spcBef>
                <a:spcPct val="20000"/>
              </a:spcBef>
              <a:spcAft>
                <a:spcPts val="600"/>
              </a:spcAft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880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 descr="O:\Projects\2012\12-10 TAWAS\SOURCE_IN\Photos\120417 East Tawas Site Visit\IMG_0123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18"/>
            <a:ext cx="9144000" cy="5975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0">
            <a:extLst>
              <a:ext uri="{FF2B5EF4-FFF2-40B4-BE49-F238E27FC236}">
                <a16:creationId xmlns:a16="http://schemas.microsoft.com/office/drawing/2014/main" id="{A50AE75D-829C-DEAE-5874-E09073162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9084" y="5975288"/>
            <a:ext cx="441686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Listing – Buoyancy issues</a:t>
            </a:r>
          </a:p>
        </p:txBody>
      </p:sp>
    </p:spTree>
    <p:extLst>
      <p:ext uri="{BB962C8B-B14F-4D97-AF65-F5344CB8AC3E}">
        <p14:creationId xmlns:p14="http://schemas.microsoft.com/office/powerpoint/2010/main" val="80068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O:\Projects\2012\12-10 TAWAS\SOURCE_IN\Photos\120620 E Tawas Kick Off Mtg\IMG_4348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475861"/>
            <a:ext cx="9144000" cy="597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0">
            <a:extLst>
              <a:ext uri="{FF2B5EF4-FFF2-40B4-BE49-F238E27FC236}">
                <a16:creationId xmlns:a16="http://schemas.microsoft.com/office/drawing/2014/main" id="{3619B4CD-D5D8-C43A-4519-4FC87EE3DB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0200" y="5695368"/>
            <a:ext cx="441686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Material loss – Lower strength</a:t>
            </a:r>
          </a:p>
        </p:txBody>
      </p:sp>
    </p:spTree>
    <p:extLst>
      <p:ext uri="{BB962C8B-B14F-4D97-AF65-F5344CB8AC3E}">
        <p14:creationId xmlns:p14="http://schemas.microsoft.com/office/powerpoint/2010/main" val="222544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tanding on a dock&#10;&#10;Description automatically generated">
            <a:extLst>
              <a:ext uri="{FF2B5EF4-FFF2-40B4-BE49-F238E27FC236}">
                <a16:creationId xmlns:a16="http://schemas.microsoft.com/office/drawing/2014/main" id="{81C7A0B0-002F-CDFB-7D5C-0E61DC30ABC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263682" y="-996007"/>
            <a:ext cx="8862050" cy="6667635"/>
          </a:xfrm>
          <a:prstGeom prst="rect">
            <a:avLst/>
          </a:prstGeom>
        </p:spPr>
      </p:pic>
      <p:pic>
        <p:nvPicPr>
          <p:cNvPr id="4" name="Picture 3" descr="A close-up of a pier&#10;&#10;Description automatically generated">
            <a:extLst>
              <a:ext uri="{FF2B5EF4-FFF2-40B4-BE49-F238E27FC236}">
                <a16:creationId xmlns:a16="http://schemas.microsoft.com/office/drawing/2014/main" id="{EF6926D9-9ED6-3D8E-8673-3AD8FB9233B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572000" y="-317240"/>
            <a:ext cx="7985156" cy="5988867"/>
          </a:xfrm>
          <a:prstGeom prst="rect">
            <a:avLst/>
          </a:prstGeom>
        </p:spPr>
      </p:pic>
      <p:sp>
        <p:nvSpPr>
          <p:cNvPr id="5" name="Rectangle 10">
            <a:extLst>
              <a:ext uri="{FF2B5EF4-FFF2-40B4-BE49-F238E27FC236}">
                <a16:creationId xmlns:a16="http://schemas.microsoft.com/office/drawing/2014/main" id="{0D7E58FE-ABFC-5B41-83B9-60DC0C5AEB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217" y="5779344"/>
            <a:ext cx="441686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Material loss – Lower strength</a:t>
            </a:r>
          </a:p>
        </p:txBody>
      </p:sp>
    </p:spTree>
    <p:extLst>
      <p:ext uri="{BB962C8B-B14F-4D97-AF65-F5344CB8AC3E}">
        <p14:creationId xmlns:p14="http://schemas.microsoft.com/office/powerpoint/2010/main" val="275027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etal wall with a hole in the water&#10;&#10;Description automatically generated with medium confidence">
            <a:extLst>
              <a:ext uri="{FF2B5EF4-FFF2-40B4-BE49-F238E27FC236}">
                <a16:creationId xmlns:a16="http://schemas.microsoft.com/office/drawing/2014/main" id="{3E4AE77C-6B5A-C8C8-4974-F009756A21E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45233"/>
            <a:ext cx="9144000" cy="6174226"/>
          </a:xfrm>
          <a:prstGeom prst="rect">
            <a:avLst/>
          </a:prstGeom>
        </p:spPr>
      </p:pic>
      <p:sp>
        <p:nvSpPr>
          <p:cNvPr id="2" name="Rectangle 10">
            <a:extLst>
              <a:ext uri="{FF2B5EF4-FFF2-40B4-BE49-F238E27FC236}">
                <a16:creationId xmlns:a16="http://schemas.microsoft.com/office/drawing/2014/main" id="{0C95BF6B-F4F7-F2D9-1CDB-F83F89BB5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8437" y="5828993"/>
            <a:ext cx="6021449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Movement / Deflection – Lower strength</a:t>
            </a:r>
          </a:p>
        </p:txBody>
      </p:sp>
    </p:spTree>
    <p:extLst>
      <p:ext uri="{BB962C8B-B14F-4D97-AF65-F5344CB8AC3E}">
        <p14:creationId xmlns:p14="http://schemas.microsoft.com/office/powerpoint/2010/main" val="100580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metal stairs under water&#10;&#10;Description automatically generated with medium confidence">
            <a:extLst>
              <a:ext uri="{FF2B5EF4-FFF2-40B4-BE49-F238E27FC236}">
                <a16:creationId xmlns:a16="http://schemas.microsoft.com/office/drawing/2014/main" id="{7190915F-7AC1-4A26-CD31-F457E7D786B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431262" y="-186613"/>
            <a:ext cx="7885568" cy="5914176"/>
          </a:xfrm>
          <a:prstGeom prst="rect">
            <a:avLst/>
          </a:prstGeom>
        </p:spPr>
      </p:pic>
      <p:pic>
        <p:nvPicPr>
          <p:cNvPr id="6" name="Picture 5" descr="A metal structure next to a body of water&#10;&#10;Description automatically generated">
            <a:extLst>
              <a:ext uri="{FF2B5EF4-FFF2-40B4-BE49-F238E27FC236}">
                <a16:creationId xmlns:a16="http://schemas.microsoft.com/office/drawing/2014/main" id="{18A93B91-EFFC-42E2-BD30-803CF6E2477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739461" y="551337"/>
            <a:ext cx="5915685" cy="4436764"/>
          </a:xfrm>
          <a:prstGeom prst="rect">
            <a:avLst/>
          </a:prstGeom>
        </p:spPr>
      </p:pic>
      <p:sp>
        <p:nvSpPr>
          <p:cNvPr id="7" name="Rectangle 10">
            <a:extLst>
              <a:ext uri="{FF2B5EF4-FFF2-40B4-BE49-F238E27FC236}">
                <a16:creationId xmlns:a16="http://schemas.microsoft.com/office/drawing/2014/main" id="{2EF74EB0-6917-5E6A-1883-F8E1D964EC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8437" y="5828993"/>
            <a:ext cx="6021449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Movement / Deflection – Lower strength</a:t>
            </a:r>
          </a:p>
        </p:txBody>
      </p:sp>
    </p:spTree>
    <p:extLst>
      <p:ext uri="{BB962C8B-B14F-4D97-AF65-F5344CB8AC3E}">
        <p14:creationId xmlns:p14="http://schemas.microsoft.com/office/powerpoint/2010/main" val="41625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190123" y="1748592"/>
            <a:ext cx="4762123" cy="4355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-4572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2800" i="1" dirty="0">
                <a:solidFill>
                  <a:schemeClr val="bg1"/>
                </a:solidFill>
                <a:cs typeface="Arial" charset="0"/>
              </a:rPr>
              <a:t>Geotechnical and Coastal Engineering background</a:t>
            </a:r>
          </a:p>
          <a:p>
            <a:pPr indent="-4572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2800" i="1" dirty="0">
                <a:solidFill>
                  <a:schemeClr val="bg1"/>
                </a:solidFill>
                <a:cs typeface="Arial" charset="0"/>
              </a:rPr>
              <a:t>Great Lakes based</a:t>
            </a:r>
          </a:p>
          <a:p>
            <a:pPr indent="-4572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2800" i="1" dirty="0">
                <a:solidFill>
                  <a:schemeClr val="bg1"/>
                </a:solidFill>
                <a:cs typeface="Arial" charset="0"/>
              </a:rPr>
              <a:t>Consultant for all of my career</a:t>
            </a:r>
          </a:p>
          <a:p>
            <a:pPr indent="-4572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2800" i="1" dirty="0">
                <a:solidFill>
                  <a:schemeClr val="bg1"/>
                </a:solidFill>
                <a:cs typeface="Arial" charset="0"/>
              </a:rPr>
              <a:t>Mostly on the design side </a:t>
            </a:r>
            <a:br>
              <a:rPr lang="en-US" sz="2800" i="1" dirty="0">
                <a:solidFill>
                  <a:schemeClr val="bg1"/>
                </a:solidFill>
                <a:cs typeface="Arial" charset="0"/>
              </a:rPr>
            </a:br>
            <a:r>
              <a:rPr lang="en-US" sz="2800" i="1" dirty="0">
                <a:solidFill>
                  <a:schemeClr val="bg1"/>
                </a:solidFill>
                <a:cs typeface="Arial" charset="0"/>
              </a:rPr>
              <a:t>of engineering</a:t>
            </a:r>
          </a:p>
          <a:p>
            <a:pPr indent="-4572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2800" i="1" dirty="0">
                <a:solidFill>
                  <a:schemeClr val="bg1"/>
                </a:solidFill>
                <a:cs typeface="Arial" charset="0"/>
              </a:rPr>
              <a:t>Worked for mix of clients, private, public, large public</a:t>
            </a:r>
          </a:p>
          <a:p>
            <a:pPr indent="-4572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2800" i="1" dirty="0">
                <a:solidFill>
                  <a:schemeClr val="bg1"/>
                </a:solidFill>
                <a:cs typeface="Arial" charset="0"/>
              </a:rPr>
              <a:t>Neophyte sailor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  <a:defRPr/>
            </a:pPr>
            <a:endParaRPr lang="en-US" sz="3200" i="1" dirty="0">
              <a:solidFill>
                <a:schemeClr val="bg1"/>
              </a:solidFill>
              <a:cs typeface="Arial" charset="0"/>
            </a:endParaRPr>
          </a:p>
          <a:p>
            <a:pPr>
              <a:spcBef>
                <a:spcPts val="600"/>
              </a:spcBef>
              <a:defRPr/>
            </a:pPr>
            <a:endParaRPr lang="en-US" sz="3200" i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2" name="Rectangle 10">
            <a:extLst>
              <a:ext uri="{FF2B5EF4-FFF2-40B4-BE49-F238E27FC236}">
                <a16:creationId xmlns:a16="http://schemas.microsoft.com/office/drawing/2014/main" id="{F16F9582-7A9A-F5EA-5E81-4CCE2893D3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122" y="232371"/>
            <a:ext cx="7396681" cy="139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ts val="600"/>
              </a:spcBef>
              <a:defRPr/>
            </a:pPr>
            <a:r>
              <a:rPr lang="en-US" sz="4000" i="1" dirty="0">
                <a:solidFill>
                  <a:schemeClr val="bg1"/>
                </a:solidFill>
                <a:cs typeface="Arial" charset="0"/>
              </a:rPr>
              <a:t>What is Nick Stefani’s Perspective? </a:t>
            </a:r>
          </a:p>
          <a:p>
            <a:pPr>
              <a:spcBef>
                <a:spcPts val="600"/>
              </a:spcBef>
              <a:defRPr/>
            </a:pPr>
            <a:endParaRPr lang="en-US" sz="3200" i="1" dirty="0">
              <a:solidFill>
                <a:schemeClr val="bg1"/>
              </a:solidFill>
              <a:cs typeface="Arial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BCB1AC-1C84-24E3-5FF9-E2472A1014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263041" y="1688121"/>
            <a:ext cx="5278882" cy="395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42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idewalk next to a body of water&#10;&#10;Description automatically generated">
            <a:extLst>
              <a:ext uri="{FF2B5EF4-FFF2-40B4-BE49-F238E27FC236}">
                <a16:creationId xmlns:a16="http://schemas.microsoft.com/office/drawing/2014/main" id="{BD55D24E-5D11-815F-075E-77A484F30CD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746" y="-276616"/>
            <a:ext cx="7976507" cy="5982380"/>
          </a:xfrm>
          <a:prstGeom prst="rect">
            <a:avLst/>
          </a:prstGeom>
        </p:spPr>
      </p:pic>
      <p:sp>
        <p:nvSpPr>
          <p:cNvPr id="2" name="Rectangle 10">
            <a:extLst>
              <a:ext uri="{FF2B5EF4-FFF2-40B4-BE49-F238E27FC236}">
                <a16:creationId xmlns:a16="http://schemas.microsoft.com/office/drawing/2014/main" id="{60C562D6-4EAC-AD1E-B002-36ADE13B9D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764" y="5792779"/>
            <a:ext cx="6948739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Settlement – Loss of material below – ADA issues?</a:t>
            </a:r>
          </a:p>
        </p:txBody>
      </p:sp>
    </p:spTree>
    <p:extLst>
      <p:ext uri="{BB962C8B-B14F-4D97-AF65-F5344CB8AC3E}">
        <p14:creationId xmlns:p14="http://schemas.microsoft.com/office/powerpoint/2010/main" val="161610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ody of water with a chain around it&#10;&#10;Description automatically generated">
            <a:extLst>
              <a:ext uri="{FF2B5EF4-FFF2-40B4-BE49-F238E27FC236}">
                <a16:creationId xmlns:a16="http://schemas.microsoft.com/office/drawing/2014/main" id="{F317A7C9-A155-E64A-C04B-1B4667DDBEA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3" y="-3"/>
            <a:ext cx="9225643" cy="5377760"/>
          </a:xfrm>
          <a:prstGeom prst="rect">
            <a:avLst/>
          </a:prstGeom>
        </p:spPr>
      </p:pic>
      <p:sp>
        <p:nvSpPr>
          <p:cNvPr id="2" name="Rectangle 10">
            <a:extLst>
              <a:ext uri="{FF2B5EF4-FFF2-40B4-BE49-F238E27FC236}">
                <a16:creationId xmlns:a16="http://schemas.microsoft.com/office/drawing/2014/main" id="{7B7340E4-BA28-3993-B872-C794CEA8D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10" y="5711298"/>
            <a:ext cx="7046430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Settlement/Tension Cracks – Loss of material below</a:t>
            </a:r>
          </a:p>
        </p:txBody>
      </p:sp>
    </p:spTree>
    <p:extLst>
      <p:ext uri="{BB962C8B-B14F-4D97-AF65-F5344CB8AC3E}">
        <p14:creationId xmlns:p14="http://schemas.microsoft.com/office/powerpoint/2010/main" val="52778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503572-CC01-BD34-6CD4-BCAB501B59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assy hill next to a body of water&#10;&#10;Description automatically generated">
            <a:extLst>
              <a:ext uri="{FF2B5EF4-FFF2-40B4-BE49-F238E27FC236}">
                <a16:creationId xmlns:a16="http://schemas.microsoft.com/office/drawing/2014/main" id="{CC400839-E3BC-51BF-D3FA-4A83A1DC34C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8188" y="-425750"/>
            <a:ext cx="7772400" cy="604032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5C27932-5561-D504-859A-B177F5538C1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07406"/>
            <a:ext cx="4301412" cy="6021977"/>
          </a:xfrm>
          <a:prstGeom prst="rect">
            <a:avLst/>
          </a:prstGeom>
        </p:spPr>
      </p:pic>
      <p:sp>
        <p:nvSpPr>
          <p:cNvPr id="7" name="Rectangle 10">
            <a:extLst>
              <a:ext uri="{FF2B5EF4-FFF2-40B4-BE49-F238E27FC236}">
                <a16:creationId xmlns:a16="http://schemas.microsoft.com/office/drawing/2014/main" id="{05C74E1E-E9AC-F338-6C10-BFB89CFE2F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10" y="5711298"/>
            <a:ext cx="7046430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Settlement/Tension Cracks – Loss of material below</a:t>
            </a:r>
          </a:p>
        </p:txBody>
      </p:sp>
    </p:spTree>
    <p:extLst>
      <p:ext uri="{BB962C8B-B14F-4D97-AF65-F5344CB8AC3E}">
        <p14:creationId xmlns:p14="http://schemas.microsoft.com/office/powerpoint/2010/main" val="127002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399183" y="328090"/>
            <a:ext cx="5744817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3507040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Existing Conditions</a:t>
            </a:r>
          </a:p>
        </p:txBody>
      </p:sp>
      <p:pic>
        <p:nvPicPr>
          <p:cNvPr id="5122" name="Picture 2" descr="C:\Users\gweykamp\Desktop\Docks Conference\Resized_20171016_122457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443620"/>
            <a:ext cx="466344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gweykamp\Desktop\Docks Conference\IMG_107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0560" y="-471139"/>
            <a:ext cx="466344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0">
            <a:extLst>
              <a:ext uri="{FF2B5EF4-FFF2-40B4-BE49-F238E27FC236}">
                <a16:creationId xmlns:a16="http://schemas.microsoft.com/office/drawing/2014/main" id="{DA5134E1-9533-9F37-966B-270AEB220F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496" y="5801819"/>
            <a:ext cx="7046430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Electrical damage – Stray current, Electrical fire</a:t>
            </a:r>
          </a:p>
        </p:txBody>
      </p:sp>
    </p:spTree>
    <p:extLst>
      <p:ext uri="{BB962C8B-B14F-4D97-AF65-F5344CB8AC3E}">
        <p14:creationId xmlns:p14="http://schemas.microsoft.com/office/powerpoint/2010/main" val="395976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399183" y="328090"/>
            <a:ext cx="5744817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3507040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Existing Conditions</a:t>
            </a:r>
          </a:p>
        </p:txBody>
      </p:sp>
      <p:pic>
        <p:nvPicPr>
          <p:cNvPr id="4098" name="Picture 2" descr="C:\Users\gweykamp\Desktop\Docks Conference\Resized_20171016_133319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09660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0">
            <a:extLst>
              <a:ext uri="{FF2B5EF4-FFF2-40B4-BE49-F238E27FC236}">
                <a16:creationId xmlns:a16="http://schemas.microsoft.com/office/drawing/2014/main" id="{8B59D2C3-B5EF-0A55-0A86-A20B1C0606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496" y="5801819"/>
            <a:ext cx="7046430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Electrical damage – Stray current, Electrical fire</a:t>
            </a:r>
          </a:p>
        </p:txBody>
      </p:sp>
    </p:spTree>
    <p:extLst>
      <p:ext uri="{BB962C8B-B14F-4D97-AF65-F5344CB8AC3E}">
        <p14:creationId xmlns:p14="http://schemas.microsoft.com/office/powerpoint/2010/main" val="395976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3D057E-67F2-EADD-62F8-EE4BD905E6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9F4ADB3-C8A6-1036-6774-DD7EFB3C4BD0}"/>
              </a:ext>
            </a:extLst>
          </p:cNvPr>
          <p:cNvSpPr/>
          <p:nvPr/>
        </p:nvSpPr>
        <p:spPr>
          <a:xfrm>
            <a:off x="3399183" y="328090"/>
            <a:ext cx="5744817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oat in the water&#10;&#10;Description automatically generated">
            <a:extLst>
              <a:ext uri="{FF2B5EF4-FFF2-40B4-BE49-F238E27FC236}">
                <a16:creationId xmlns:a16="http://schemas.microsoft.com/office/drawing/2014/main" id="{5EB737DA-FF7A-F844-11F6-299245B20EB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535227" y="-562263"/>
            <a:ext cx="6073546" cy="6473796"/>
          </a:xfrm>
          <a:prstGeom prst="rect">
            <a:avLst/>
          </a:prstGeom>
        </p:spPr>
      </p:pic>
      <p:sp>
        <p:nvSpPr>
          <p:cNvPr id="4" name="Rectangle 10">
            <a:extLst>
              <a:ext uri="{FF2B5EF4-FFF2-40B4-BE49-F238E27FC236}">
                <a16:creationId xmlns:a16="http://schemas.microsoft.com/office/drawing/2014/main" id="{DD126E86-88DB-4DC1-8A15-FFF192AD0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496" y="5801819"/>
            <a:ext cx="7046430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Electrical damage – Stray current, Electrical fire</a:t>
            </a:r>
          </a:p>
        </p:txBody>
      </p:sp>
    </p:spTree>
    <p:extLst>
      <p:ext uri="{BB962C8B-B14F-4D97-AF65-F5344CB8AC3E}">
        <p14:creationId xmlns:p14="http://schemas.microsoft.com/office/powerpoint/2010/main" val="243614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chine with wires attached to a pole&#10;&#10;Description automatically generated with medium confidence">
            <a:extLst>
              <a:ext uri="{FF2B5EF4-FFF2-40B4-BE49-F238E27FC236}">
                <a16:creationId xmlns:a16="http://schemas.microsoft.com/office/drawing/2014/main" id="{8EE09434-6742-078B-E9B8-233F24E7653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-1130148"/>
            <a:ext cx="9144000" cy="6858000"/>
          </a:xfrm>
          <a:prstGeom prst="rect">
            <a:avLst/>
          </a:prstGeom>
        </p:spPr>
      </p:pic>
      <p:sp>
        <p:nvSpPr>
          <p:cNvPr id="2" name="Rectangle 10">
            <a:extLst>
              <a:ext uri="{FF2B5EF4-FFF2-40B4-BE49-F238E27FC236}">
                <a16:creationId xmlns:a16="http://schemas.microsoft.com/office/drawing/2014/main" id="{7A62F857-22F3-3020-B2B5-756E6FB07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801819"/>
            <a:ext cx="7046430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Improper adapters could lead to issues</a:t>
            </a:r>
          </a:p>
        </p:txBody>
      </p:sp>
    </p:spTree>
    <p:extLst>
      <p:ext uri="{BB962C8B-B14F-4D97-AF65-F5344CB8AC3E}">
        <p14:creationId xmlns:p14="http://schemas.microsoft.com/office/powerpoint/2010/main" val="395976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399183" y="328090"/>
            <a:ext cx="5744817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3507040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Existing Conditions</a:t>
            </a:r>
          </a:p>
        </p:txBody>
      </p:sp>
      <p:pic>
        <p:nvPicPr>
          <p:cNvPr id="8194" name="Picture 2" descr="C:\Users\gweykamp\Desktop\Docks Conference\IMG_7679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834895"/>
            <a:ext cx="9144000" cy="8520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0">
            <a:extLst>
              <a:ext uri="{FF2B5EF4-FFF2-40B4-BE49-F238E27FC236}">
                <a16:creationId xmlns:a16="http://schemas.microsoft.com/office/drawing/2014/main" id="{4C132243-0A43-9C04-F291-8E7F2B170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90122" y="5819926"/>
            <a:ext cx="7046430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Improper adapters could lead to issues</a:t>
            </a:r>
          </a:p>
        </p:txBody>
      </p:sp>
    </p:spTree>
    <p:extLst>
      <p:ext uri="{BB962C8B-B14F-4D97-AF65-F5344CB8AC3E}">
        <p14:creationId xmlns:p14="http://schemas.microsoft.com/office/powerpoint/2010/main" val="270235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8F443-3848-642C-1A04-CD152CA5CA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81E2B1C-251C-A293-770B-F03FF91223B7}"/>
              </a:ext>
            </a:extLst>
          </p:cNvPr>
          <p:cNvSpPr/>
          <p:nvPr/>
        </p:nvSpPr>
        <p:spPr>
          <a:xfrm>
            <a:off x="-42050" y="371499"/>
            <a:ext cx="5388429" cy="4653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3581C6D6-42AC-66F0-3A56-11A88F9BF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2722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Best Practices for Documentation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866203A2-E6DF-4184-9A9F-1BEC013090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324" y="1000575"/>
            <a:ext cx="8304874" cy="508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Checklists / Data Logs</a:t>
            </a: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Photos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916324-0788-294A-DA93-F8B3976709E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23677" y="99588"/>
            <a:ext cx="3594199" cy="4219276"/>
          </a:xfrm>
          <a:prstGeom prst="rect">
            <a:avLst/>
          </a:prstGeom>
        </p:spPr>
      </p:pic>
      <p:pic>
        <p:nvPicPr>
          <p:cNvPr id="5" name="Picture 4" descr="A sand and rocks on a beach&#10;&#10;Description automatically generated">
            <a:extLst>
              <a:ext uri="{FF2B5EF4-FFF2-40B4-BE49-F238E27FC236}">
                <a16:creationId xmlns:a16="http://schemas.microsoft.com/office/drawing/2014/main" id="{1C9A17C8-C962-B8AF-5466-F984A8B3258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56134" y="1859219"/>
            <a:ext cx="1948743" cy="2354526"/>
          </a:xfrm>
          <a:prstGeom prst="rect">
            <a:avLst/>
          </a:prstGeom>
        </p:spPr>
      </p:pic>
      <p:pic>
        <p:nvPicPr>
          <p:cNvPr id="6" name="Picture 5" descr="A pile of rocks on a beach&#10;&#10;Description automatically generated">
            <a:extLst>
              <a:ext uri="{FF2B5EF4-FFF2-40B4-BE49-F238E27FC236}">
                <a16:creationId xmlns:a16="http://schemas.microsoft.com/office/drawing/2014/main" id="{89C2CAA9-6A4B-17D9-C21E-540A4DB5276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5067" y="3285157"/>
            <a:ext cx="2756552" cy="2067414"/>
          </a:xfrm>
          <a:prstGeom prst="rect">
            <a:avLst/>
          </a:prstGeom>
        </p:spPr>
      </p:pic>
      <p:pic>
        <p:nvPicPr>
          <p:cNvPr id="7" name="Picture 6" descr="A bridge over a hill&#10;&#10;Description automatically generated">
            <a:extLst>
              <a:ext uri="{FF2B5EF4-FFF2-40B4-BE49-F238E27FC236}">
                <a16:creationId xmlns:a16="http://schemas.microsoft.com/office/drawing/2014/main" id="{B0C464AE-8DE1-015E-7CD5-404118987C5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6379" y="4482622"/>
            <a:ext cx="2558770" cy="1919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06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C44624-2004-C246-4259-9FB8E8D71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77A2001-B1CF-F7FE-0DB2-5B6B5982451F}"/>
              </a:ext>
            </a:extLst>
          </p:cNvPr>
          <p:cNvSpPr/>
          <p:nvPr/>
        </p:nvSpPr>
        <p:spPr>
          <a:xfrm>
            <a:off x="-42050" y="371499"/>
            <a:ext cx="5388429" cy="4653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B1239F1-B104-D577-FB3B-7FCD0ED2BF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2722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Best Practices for Documentation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388AFD02-4FF8-ECBB-FC72-756BA05C57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198" y="1000575"/>
            <a:ext cx="8304874" cy="508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Checklists / Data Logs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Simplicity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Repeatability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Accessibility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Specific Scope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Three Examples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18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66055A-12A3-8313-2DBB-9A94D9F185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0">
            <a:extLst>
              <a:ext uri="{FF2B5EF4-FFF2-40B4-BE49-F238E27FC236}">
                <a16:creationId xmlns:a16="http://schemas.microsoft.com/office/drawing/2014/main" id="{A6552999-81A5-0350-DC9B-C689B7BD3D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1" y="555452"/>
            <a:ext cx="8476376" cy="5248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ts val="600"/>
              </a:spcBef>
              <a:defRPr/>
            </a:pPr>
            <a:r>
              <a:rPr lang="en-US" sz="4000" i="1" dirty="0">
                <a:solidFill>
                  <a:schemeClr val="bg1"/>
                </a:solidFill>
                <a:cs typeface="Arial" charset="0"/>
              </a:rPr>
              <a:t>Overview 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3200" i="1" dirty="0">
                <a:solidFill>
                  <a:schemeClr val="bg1"/>
                </a:solidFill>
                <a:cs typeface="Arial" charset="0"/>
              </a:rPr>
              <a:t>Why are routine inspections important?</a:t>
            </a:r>
          </a:p>
          <a:p>
            <a:pPr lvl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3200" i="1" dirty="0">
                <a:solidFill>
                  <a:schemeClr val="bg1"/>
                </a:solidFill>
                <a:cs typeface="Arial" charset="0"/>
              </a:rPr>
              <a:t>How should they be documented?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3200" i="1" dirty="0">
                <a:solidFill>
                  <a:schemeClr val="bg1"/>
                </a:solidFill>
                <a:cs typeface="Arial" charset="0"/>
              </a:rPr>
              <a:t>What are common things to look for?</a:t>
            </a:r>
          </a:p>
          <a:p>
            <a:pPr lvl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3200" i="1" dirty="0">
                <a:solidFill>
                  <a:schemeClr val="bg1"/>
                </a:solidFill>
                <a:cs typeface="Arial" charset="0"/>
              </a:rPr>
              <a:t>What do they indicate?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3200" i="1" dirty="0">
                <a:solidFill>
                  <a:schemeClr val="bg1"/>
                </a:solidFill>
                <a:cs typeface="Arial" charset="0"/>
              </a:rPr>
              <a:t>How should those observations be documented? 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3200" i="1" dirty="0">
                <a:solidFill>
                  <a:schemeClr val="bg1"/>
                </a:solidFill>
                <a:cs typeface="Arial" charset="0"/>
              </a:rPr>
              <a:t>How could this information be used to begin rehabilitation?</a:t>
            </a:r>
          </a:p>
        </p:txBody>
      </p:sp>
    </p:spTree>
    <p:extLst>
      <p:ext uri="{BB962C8B-B14F-4D97-AF65-F5344CB8AC3E}">
        <p14:creationId xmlns:p14="http://schemas.microsoft.com/office/powerpoint/2010/main" val="355740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DAA9D2-A89A-663A-EA6B-B1D1EBE6EE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B825A86-4D9E-B6EB-4A0B-04BADCAB671B}"/>
              </a:ext>
            </a:extLst>
          </p:cNvPr>
          <p:cNvSpPr/>
          <p:nvPr/>
        </p:nvSpPr>
        <p:spPr>
          <a:xfrm>
            <a:off x="-42050" y="371499"/>
            <a:ext cx="5388429" cy="4653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CF20405D-F049-6018-CBA0-4FE3F8590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2722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Best Practices for Documentation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2612C717-DEAA-6442-1A74-EBCCF4EBD8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324" y="1000575"/>
            <a:ext cx="8304874" cy="508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Survey Data (Bathymetry)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4B5B3C-C3F5-6FD4-576C-F02DFDA339C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9053" y="1484154"/>
            <a:ext cx="6252216" cy="4770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9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BDBC66-1A99-F5A9-9036-3EF7F0965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223151A-8BC9-B08C-0819-FF3C083EC5C8}"/>
              </a:ext>
            </a:extLst>
          </p:cNvPr>
          <p:cNvSpPr/>
          <p:nvPr/>
        </p:nvSpPr>
        <p:spPr>
          <a:xfrm>
            <a:off x="-42050" y="371499"/>
            <a:ext cx="5388429" cy="4653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B8BF2D33-D5B6-79E4-985A-69EBE15368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2722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Best Practices for Documentation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87CAB9C0-7450-03FE-E1A6-12238A24F2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324" y="1000575"/>
            <a:ext cx="4119605" cy="508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Survey Data (Bathymetry)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What is the data in reference too?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What was the water level that day?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How was the data measured?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When was the data measured?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81AB4E-70C5-779A-8091-E682B1E5A68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4626" y="28195"/>
            <a:ext cx="3656949" cy="279003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D3C755C-8F04-A7A5-7CD2-2289DCD4377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1177" y="1235019"/>
            <a:ext cx="4368646" cy="5128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934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4ABD2E-8B92-E343-94F8-CDC3E3025E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D4181AF-0F78-AD43-3E52-AB3FD7F9295F}"/>
              </a:ext>
            </a:extLst>
          </p:cNvPr>
          <p:cNvSpPr/>
          <p:nvPr/>
        </p:nvSpPr>
        <p:spPr>
          <a:xfrm>
            <a:off x="-42050" y="371499"/>
            <a:ext cx="5388429" cy="4653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D4623666-7E93-BFAE-8087-DE29210435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2722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Best Practices for Documentation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8C546A8-7ECC-9C84-29B2-2968484FF2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324" y="1000575"/>
            <a:ext cx="8304874" cy="508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Measuring Movement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866667-D1AC-0F54-6409-F688DE99D5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5794" y="2686888"/>
            <a:ext cx="5075663" cy="1717266"/>
          </a:xfrm>
          <a:prstGeom prst="rect">
            <a:avLst/>
          </a:prstGeom>
        </p:spPr>
      </p:pic>
      <p:pic>
        <p:nvPicPr>
          <p:cNvPr id="7" name="Picture 6" descr="A close-up of a crack in the ground&#10;&#10;Description automatically generated">
            <a:extLst>
              <a:ext uri="{FF2B5EF4-FFF2-40B4-BE49-F238E27FC236}">
                <a16:creationId xmlns:a16="http://schemas.microsoft.com/office/drawing/2014/main" id="{7418A2C5-9051-74F7-D1C2-098D0FA325B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485" y="1493405"/>
            <a:ext cx="3608938" cy="4811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04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1E0AB-E77D-75B2-756E-F30CB2A42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9CFE573-E411-4133-40A2-3B86259DA747}"/>
              </a:ext>
            </a:extLst>
          </p:cNvPr>
          <p:cNvSpPr/>
          <p:nvPr/>
        </p:nvSpPr>
        <p:spPr>
          <a:xfrm>
            <a:off x="-42050" y="371499"/>
            <a:ext cx="5388429" cy="4653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914E3DDF-20A1-B496-DEA5-9DB8071DC9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2722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Best Practices for Documentation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610CA46-3E2C-1E6A-CD07-BACD828870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324" y="1000575"/>
            <a:ext cx="4119605" cy="508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Measuring Movement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When was it measured?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Who measured it?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How was it measured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What are the units?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  <p:pic>
        <p:nvPicPr>
          <p:cNvPr id="4" name="Picture 3" descr="A close-up of a crack in the ground&#10;&#10;Description automatically generated">
            <a:extLst>
              <a:ext uri="{FF2B5EF4-FFF2-40B4-BE49-F238E27FC236}">
                <a16:creationId xmlns:a16="http://schemas.microsoft.com/office/drawing/2014/main" id="{F8DAD666-1DFC-54CE-EE69-7CDDAA27A6F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51" y="72011"/>
            <a:ext cx="3608938" cy="48119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5BDA61A-BBD3-57C1-F124-69C1D1D59DA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2929" y="884071"/>
            <a:ext cx="4441722" cy="540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89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B2D97A-FE25-DD16-3BC7-4F2A9688D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F605CFA-7471-B307-4CAB-97AD11A707EA}"/>
              </a:ext>
            </a:extLst>
          </p:cNvPr>
          <p:cNvSpPr/>
          <p:nvPr/>
        </p:nvSpPr>
        <p:spPr>
          <a:xfrm>
            <a:off x="-42050" y="371499"/>
            <a:ext cx="5388429" cy="4653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2F70BC1C-4AE2-0130-1C91-CA2E2CD234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2722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Best Practices for Documentation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05580DC-732B-A21F-1D37-198DC58195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324" y="1000575"/>
            <a:ext cx="8304874" cy="508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Documenting Annual Conditions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  <p:pic>
        <p:nvPicPr>
          <p:cNvPr id="5" name="Picture 4" descr="A chain on a chain&#10;&#10;Description automatically generated">
            <a:extLst>
              <a:ext uri="{FF2B5EF4-FFF2-40B4-BE49-F238E27FC236}">
                <a16:creationId xmlns:a16="http://schemas.microsoft.com/office/drawing/2014/main" id="{4C88A9C6-A782-83B0-A598-BCF94744484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1387" y="1930234"/>
            <a:ext cx="5435097" cy="40763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8AC0C1-1C97-B54E-C46B-CCCE25582AF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7103" y="1517104"/>
            <a:ext cx="3959383" cy="4737122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65BF807C-E548-0FE3-983A-92128F877160}"/>
              </a:ext>
            </a:extLst>
          </p:cNvPr>
          <p:cNvSpPr/>
          <p:nvPr/>
        </p:nvSpPr>
        <p:spPr>
          <a:xfrm rot="169539">
            <a:off x="2033776" y="4584755"/>
            <a:ext cx="137160" cy="2476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80D238A-46B7-2E56-B551-8B206FC8C083}"/>
              </a:ext>
            </a:extLst>
          </p:cNvPr>
          <p:cNvSpPr/>
          <p:nvPr/>
        </p:nvSpPr>
        <p:spPr>
          <a:xfrm rot="169539">
            <a:off x="2023613" y="4793700"/>
            <a:ext cx="137160" cy="2476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A89F501-12D8-722E-FA2E-346A8D4FE3A9}"/>
              </a:ext>
            </a:extLst>
          </p:cNvPr>
          <p:cNvSpPr/>
          <p:nvPr/>
        </p:nvSpPr>
        <p:spPr>
          <a:xfrm rot="169539">
            <a:off x="2000834" y="5002643"/>
            <a:ext cx="137160" cy="2476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8B0EB4F-262D-C877-049A-98A59A45B790}"/>
              </a:ext>
            </a:extLst>
          </p:cNvPr>
          <p:cNvSpPr/>
          <p:nvPr/>
        </p:nvSpPr>
        <p:spPr>
          <a:xfrm rot="169539">
            <a:off x="1978054" y="5202435"/>
            <a:ext cx="137160" cy="2476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C64CC95-D828-665B-5D6F-717C6E857ECB}"/>
              </a:ext>
            </a:extLst>
          </p:cNvPr>
          <p:cNvSpPr/>
          <p:nvPr/>
        </p:nvSpPr>
        <p:spPr>
          <a:xfrm rot="169539">
            <a:off x="1978053" y="5395337"/>
            <a:ext cx="137160" cy="2476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F2CB5C8-398D-2BFB-F802-3201BFDA3BD8}"/>
              </a:ext>
            </a:extLst>
          </p:cNvPr>
          <p:cNvSpPr/>
          <p:nvPr/>
        </p:nvSpPr>
        <p:spPr>
          <a:xfrm rot="169539">
            <a:off x="1978052" y="5596460"/>
            <a:ext cx="137160" cy="2476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BBF5BC-7910-5A90-9784-E433520A1F55}"/>
              </a:ext>
            </a:extLst>
          </p:cNvPr>
          <p:cNvSpPr/>
          <p:nvPr/>
        </p:nvSpPr>
        <p:spPr>
          <a:xfrm rot="169539">
            <a:off x="1959176" y="5792539"/>
            <a:ext cx="137160" cy="2476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28BDB9C1-5066-ED70-422F-C76E0EFC0769}"/>
              </a:ext>
            </a:extLst>
          </p:cNvPr>
          <p:cNvSpPr/>
          <p:nvPr/>
        </p:nvSpPr>
        <p:spPr>
          <a:xfrm rot="18186379">
            <a:off x="2052653" y="5947089"/>
            <a:ext cx="137160" cy="2476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0ADA1E8-2F0D-B682-A485-4968ECCAE6E0}"/>
              </a:ext>
            </a:extLst>
          </p:cNvPr>
          <p:cNvSpPr/>
          <p:nvPr/>
        </p:nvSpPr>
        <p:spPr>
          <a:xfrm rot="16918497">
            <a:off x="2243748" y="6048511"/>
            <a:ext cx="137160" cy="2476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F0572C4-AF2A-9713-5D52-1A116421FE49}"/>
              </a:ext>
            </a:extLst>
          </p:cNvPr>
          <p:cNvSpPr/>
          <p:nvPr/>
        </p:nvSpPr>
        <p:spPr>
          <a:xfrm rot="16200000">
            <a:off x="2448215" y="6088705"/>
            <a:ext cx="137160" cy="2476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1E53811-14C1-E3D0-42BE-E1AE636652A8}"/>
              </a:ext>
            </a:extLst>
          </p:cNvPr>
          <p:cNvCxnSpPr/>
          <p:nvPr/>
        </p:nvCxnSpPr>
        <p:spPr>
          <a:xfrm flipV="1">
            <a:off x="2134577" y="3850805"/>
            <a:ext cx="18877" cy="53939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274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98E22-BEC3-44DA-99A6-6D81F3619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0A64072-5B61-BE81-22B7-9BB1E744A220}"/>
              </a:ext>
            </a:extLst>
          </p:cNvPr>
          <p:cNvSpPr/>
          <p:nvPr/>
        </p:nvSpPr>
        <p:spPr>
          <a:xfrm>
            <a:off x="-42050" y="371499"/>
            <a:ext cx="5388429" cy="4653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242457C0-0DA3-B890-6A8D-E5F55583A4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2722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Best Practices for Documentation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54E4FFE1-EC3C-762D-6511-B6A680C0E8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324" y="1000575"/>
            <a:ext cx="4119605" cy="508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Documenting Annual Conditions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What was the goal?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Did we reach that goal?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Why couldn’t we reach that goal?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A2DBB9-0443-C7D8-3C4C-1A3F24D7FEF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3154" y="284661"/>
            <a:ext cx="3158203" cy="59780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574D6FB-821A-6FE8-3778-CDD5152E73E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9704" y="884070"/>
            <a:ext cx="3398534" cy="496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13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4EA14-C60E-EA24-67CA-21572351D8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C65F8F9-A78D-34AA-2D74-3EA031F0FF52}"/>
              </a:ext>
            </a:extLst>
          </p:cNvPr>
          <p:cNvSpPr/>
          <p:nvPr/>
        </p:nvSpPr>
        <p:spPr>
          <a:xfrm>
            <a:off x="-42050" y="371499"/>
            <a:ext cx="5388429" cy="4653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568F1A53-24E6-CC58-1AE8-E9DAB644D7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2722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Best Practices for Documentation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D009AC25-A0D3-B7F6-1813-E0A91C7C5D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449" y="1014862"/>
            <a:ext cx="8703551" cy="508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ts val="4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Checklists / Data Logs</a:t>
            </a:r>
          </a:p>
          <a:p>
            <a:pPr marL="731520" lvl="1" indent="-274320">
              <a:spcBef>
                <a:spcPts val="4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Simplicity – as least friction as possible</a:t>
            </a:r>
          </a:p>
          <a:p>
            <a:pPr marL="731520" lvl="1" indent="-274320">
              <a:spcBef>
                <a:spcPts val="4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Repeatability</a:t>
            </a:r>
          </a:p>
          <a:p>
            <a:pPr marL="1188720" lvl="2" indent="-274320">
              <a:spcBef>
                <a:spcPts val="4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Allows for comparison, great for talking to others</a:t>
            </a:r>
          </a:p>
          <a:p>
            <a:pPr marL="1645920" lvl="3" indent="-274320">
              <a:spcBef>
                <a:spcPts val="4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“It’s changing”</a:t>
            </a:r>
          </a:p>
          <a:p>
            <a:pPr marL="1188720" lvl="2" indent="-274320">
              <a:spcBef>
                <a:spcPts val="4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People change, the data won’t, but only if you have it</a:t>
            </a:r>
          </a:p>
          <a:p>
            <a:pPr marL="731520" lvl="1" indent="-274320">
              <a:spcBef>
                <a:spcPts val="4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Accessibility</a:t>
            </a:r>
          </a:p>
          <a:p>
            <a:pPr marL="1188720" lvl="2" indent="-274320">
              <a:spcBef>
                <a:spcPts val="4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Using Google Forms / Google Sheets is great, can do </a:t>
            </a:r>
            <a:br>
              <a:rPr lang="en-US" sz="2600" dirty="0">
                <a:solidFill>
                  <a:schemeClr val="bg1"/>
                </a:solidFill>
                <a:latin typeface="Corbel" pitchFamily="34" charset="0"/>
              </a:rPr>
            </a:b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it through your phone</a:t>
            </a:r>
          </a:p>
          <a:p>
            <a:pPr marL="731520" lvl="1" indent="-274320">
              <a:spcBef>
                <a:spcPts val="4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Save data, save money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03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AFDD80-2EC1-0494-7B68-CC4E5C6FD5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BE2884D-95C0-88C7-9393-4EB0AEDB147F}"/>
              </a:ext>
            </a:extLst>
          </p:cNvPr>
          <p:cNvSpPr/>
          <p:nvPr/>
        </p:nvSpPr>
        <p:spPr>
          <a:xfrm>
            <a:off x="-42050" y="371499"/>
            <a:ext cx="5388429" cy="4653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D8BBAD41-08F1-A48D-5D0C-EA0D9381E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2722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Best Practices for Documentation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6B3A196-9F0A-5164-8E6A-DC6666056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324" y="1000575"/>
            <a:ext cx="8304874" cy="508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Photos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Same location, Same perspective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Photos timestamp themselves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Five Examples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93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061027-88C2-E86E-54EF-CF241F1377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748C2F0-25B1-DF14-1EC3-B1EDA1682C14}"/>
              </a:ext>
            </a:extLst>
          </p:cNvPr>
          <p:cNvSpPr/>
          <p:nvPr/>
        </p:nvSpPr>
        <p:spPr>
          <a:xfrm>
            <a:off x="3399183" y="328090"/>
            <a:ext cx="5744817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9FD66FE8-B3AD-F436-71BC-7EF75E6B02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7040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endParaRPr lang="en-US" sz="2400" dirty="0">
              <a:solidFill>
                <a:schemeClr val="bg1"/>
              </a:solidFill>
              <a:latin typeface="Corbel" pitchFamily="34" charset="0"/>
              <a:cs typeface="Arial" charset="0"/>
            </a:endParaRPr>
          </a:p>
        </p:txBody>
      </p:sp>
      <p:pic>
        <p:nvPicPr>
          <p:cNvPr id="3" name="Picture 2" descr="A sand and rocks on a beach&#10;&#10;Description automatically generated">
            <a:extLst>
              <a:ext uri="{FF2B5EF4-FFF2-40B4-BE49-F238E27FC236}">
                <a16:creationId xmlns:a16="http://schemas.microsoft.com/office/drawing/2014/main" id="{CA0A64F2-7F06-7E98-FE1B-A1A614353AD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701434" y="-615584"/>
            <a:ext cx="5912583" cy="7143750"/>
          </a:xfrm>
          <a:prstGeom prst="rect">
            <a:avLst/>
          </a:prstGeom>
        </p:spPr>
      </p:pic>
      <p:sp>
        <p:nvSpPr>
          <p:cNvPr id="2" name="Rectangle 10">
            <a:extLst>
              <a:ext uri="{FF2B5EF4-FFF2-40B4-BE49-F238E27FC236}">
                <a16:creationId xmlns:a16="http://schemas.microsoft.com/office/drawing/2014/main" id="{804EE055-32B9-D9EC-069E-FB10588586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2739" y="5912583"/>
            <a:ext cx="151852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June 2020</a:t>
            </a:r>
          </a:p>
        </p:txBody>
      </p:sp>
    </p:spTree>
    <p:extLst>
      <p:ext uri="{BB962C8B-B14F-4D97-AF65-F5344CB8AC3E}">
        <p14:creationId xmlns:p14="http://schemas.microsoft.com/office/powerpoint/2010/main" val="212340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EDCD68-DA77-0488-51C2-69F19AC7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3377FF1-8580-EA64-8A69-7A402006467A}"/>
              </a:ext>
            </a:extLst>
          </p:cNvPr>
          <p:cNvSpPr/>
          <p:nvPr/>
        </p:nvSpPr>
        <p:spPr>
          <a:xfrm>
            <a:off x="3399183" y="328090"/>
            <a:ext cx="5744817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C589A97E-37D3-DDD7-979A-BC984EF0A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7040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endParaRPr lang="en-US" sz="2400" dirty="0">
              <a:solidFill>
                <a:schemeClr val="bg1"/>
              </a:solidFill>
              <a:latin typeface="Corbel" pitchFamily="34" charset="0"/>
              <a:cs typeface="Arial" charset="0"/>
            </a:endParaRPr>
          </a:p>
        </p:txBody>
      </p:sp>
      <p:sp>
        <p:nvSpPr>
          <p:cNvPr id="2" name="Rectangle 10">
            <a:extLst>
              <a:ext uri="{FF2B5EF4-FFF2-40B4-BE49-F238E27FC236}">
                <a16:creationId xmlns:a16="http://schemas.microsoft.com/office/drawing/2014/main" id="{F4235AB1-A384-18D0-BF04-2E9F07944E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2739" y="5912583"/>
            <a:ext cx="151852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Nov 2020</a:t>
            </a:r>
          </a:p>
        </p:txBody>
      </p:sp>
      <p:pic>
        <p:nvPicPr>
          <p:cNvPr id="5" name="Picture 4" descr="A pile of rocks on a beach&#10;&#10;Description automatically generated">
            <a:extLst>
              <a:ext uri="{FF2B5EF4-FFF2-40B4-BE49-F238E27FC236}">
                <a16:creationId xmlns:a16="http://schemas.microsoft.com/office/drawing/2014/main" id="{F195558A-5F56-2BBB-0FF9-AA13B64EB92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099" y="0"/>
            <a:ext cx="7821802" cy="586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762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ong shot of a dock&#10;&#10;Description automatically generated">
            <a:extLst>
              <a:ext uri="{FF2B5EF4-FFF2-40B4-BE49-F238E27FC236}">
                <a16:creationId xmlns:a16="http://schemas.microsoft.com/office/drawing/2014/main" id="{6018C258-B64E-52A1-08D5-72E9915A04C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2050" y="-1"/>
            <a:ext cx="9390155" cy="625384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-42050" y="371499"/>
            <a:ext cx="5388429" cy="4653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-182722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Why Are Regular Inspections Important?</a:t>
            </a:r>
          </a:p>
        </p:txBody>
      </p:sp>
    </p:spTree>
    <p:extLst>
      <p:ext uri="{BB962C8B-B14F-4D97-AF65-F5344CB8AC3E}">
        <p14:creationId xmlns:p14="http://schemas.microsoft.com/office/powerpoint/2010/main" val="210389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2196FD-B5C7-38B4-6793-FA9A71DD2C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4C10D7F-C7E5-22B3-54DC-818C4EA62010}"/>
              </a:ext>
            </a:extLst>
          </p:cNvPr>
          <p:cNvSpPr/>
          <p:nvPr/>
        </p:nvSpPr>
        <p:spPr>
          <a:xfrm>
            <a:off x="3399183" y="328090"/>
            <a:ext cx="5744817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1CCDD463-FCAC-9FB9-2885-A2C6432930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7040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endParaRPr lang="en-US" sz="2400" dirty="0">
              <a:solidFill>
                <a:schemeClr val="bg1"/>
              </a:solidFill>
              <a:latin typeface="Corbel" pitchFamily="34" charset="0"/>
              <a:cs typeface="Arial" charset="0"/>
            </a:endParaRPr>
          </a:p>
        </p:txBody>
      </p:sp>
      <p:sp>
        <p:nvSpPr>
          <p:cNvPr id="2" name="Rectangle 10">
            <a:extLst>
              <a:ext uri="{FF2B5EF4-FFF2-40B4-BE49-F238E27FC236}">
                <a16:creationId xmlns:a16="http://schemas.microsoft.com/office/drawing/2014/main" id="{734B647E-4393-91F0-04BD-E86CD2E452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2739" y="5912583"/>
            <a:ext cx="151852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Dec 2020</a:t>
            </a:r>
          </a:p>
        </p:txBody>
      </p:sp>
      <p:pic>
        <p:nvPicPr>
          <p:cNvPr id="4" name="Picture 3" descr="A bridge over a hill&#10;&#10;Description automatically generated">
            <a:extLst>
              <a:ext uri="{FF2B5EF4-FFF2-40B4-BE49-F238E27FC236}">
                <a16:creationId xmlns:a16="http://schemas.microsoft.com/office/drawing/2014/main" id="{50817D5F-AB94-7B1F-596B-DD416976CD5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017" y="-8382"/>
            <a:ext cx="7894620" cy="592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15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735E4-3186-5E4F-F26C-72ED1A441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7D6A8CD-2162-F183-F23B-0BEBCF008D63}"/>
              </a:ext>
            </a:extLst>
          </p:cNvPr>
          <p:cNvSpPr/>
          <p:nvPr/>
        </p:nvSpPr>
        <p:spPr>
          <a:xfrm>
            <a:off x="3399183" y="328090"/>
            <a:ext cx="5744817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EB1A6FAF-DF29-6A3D-2A93-05D4E9B8DB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7040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endParaRPr lang="en-US" sz="2400" dirty="0">
              <a:solidFill>
                <a:schemeClr val="bg1"/>
              </a:solidFill>
              <a:latin typeface="Corbel" pitchFamily="34" charset="0"/>
              <a:cs typeface="Arial" charset="0"/>
            </a:endParaRPr>
          </a:p>
        </p:txBody>
      </p:sp>
      <p:pic>
        <p:nvPicPr>
          <p:cNvPr id="3" name="Picture 2" descr="A group of rocks on a beach&#10;&#10;Description automatically generated with low confidence">
            <a:extLst>
              <a:ext uri="{FF2B5EF4-FFF2-40B4-BE49-F238E27FC236}">
                <a16:creationId xmlns:a16="http://schemas.microsoft.com/office/drawing/2014/main" id="{173344EF-A940-327B-C00B-8769AC5155E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1116" y="2599785"/>
            <a:ext cx="4935025" cy="3701269"/>
          </a:xfrm>
          <a:prstGeom prst="rect">
            <a:avLst/>
          </a:prstGeom>
        </p:spPr>
      </p:pic>
      <p:pic>
        <p:nvPicPr>
          <p:cNvPr id="5" name="Picture 4" descr="A picture containing rock, outdoor, pile, wall&#10;&#10;Description automatically generated">
            <a:extLst>
              <a:ext uri="{FF2B5EF4-FFF2-40B4-BE49-F238E27FC236}">
                <a16:creationId xmlns:a16="http://schemas.microsoft.com/office/drawing/2014/main" id="{FBF3BB15-704E-A733-76D5-E4AF4D003BF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58" y="45034"/>
            <a:ext cx="4935026" cy="3701269"/>
          </a:xfrm>
          <a:prstGeom prst="rect">
            <a:avLst/>
          </a:prstGeom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B2BEE62B-DC59-C861-7E11-321ED97458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3849" y="824140"/>
            <a:ext cx="3431327" cy="1980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ts val="4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Was the fabric always exposed?</a:t>
            </a:r>
          </a:p>
          <a:p>
            <a:pPr marL="274320" indent="-274320">
              <a:spcBef>
                <a:spcPts val="4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Could we always see the small stone?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0FA4114-1D29-A787-4259-1F0BDEB3710E}"/>
              </a:ext>
            </a:extLst>
          </p:cNvPr>
          <p:cNvCxnSpPr>
            <a:cxnSpLocks/>
          </p:cNvCxnSpPr>
          <p:nvPr/>
        </p:nvCxnSpPr>
        <p:spPr>
          <a:xfrm flipH="1" flipV="1">
            <a:off x="5829889" y="5305137"/>
            <a:ext cx="441701" cy="36414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667D0B2-68B4-7E22-1E68-0C8B38D905EB}"/>
              </a:ext>
            </a:extLst>
          </p:cNvPr>
          <p:cNvCxnSpPr>
            <a:cxnSpLocks/>
          </p:cNvCxnSpPr>
          <p:nvPr/>
        </p:nvCxnSpPr>
        <p:spPr>
          <a:xfrm flipH="1" flipV="1">
            <a:off x="7157946" y="3746303"/>
            <a:ext cx="441701" cy="36414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CFFC8B8-F885-070E-7A6E-67237425E373}"/>
              </a:ext>
            </a:extLst>
          </p:cNvPr>
          <p:cNvCxnSpPr>
            <a:cxnSpLocks/>
          </p:cNvCxnSpPr>
          <p:nvPr/>
        </p:nvCxnSpPr>
        <p:spPr>
          <a:xfrm flipH="1" flipV="1">
            <a:off x="6461261" y="4268347"/>
            <a:ext cx="441701" cy="36414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4228444-B748-63F1-7CAC-9A19796B1FE0}"/>
              </a:ext>
            </a:extLst>
          </p:cNvPr>
          <p:cNvCxnSpPr>
            <a:cxnSpLocks/>
          </p:cNvCxnSpPr>
          <p:nvPr/>
        </p:nvCxnSpPr>
        <p:spPr>
          <a:xfrm flipH="1" flipV="1">
            <a:off x="1636711" y="2088811"/>
            <a:ext cx="441701" cy="36414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8C12748-21A3-DCDB-9626-0D253F27B22E}"/>
              </a:ext>
            </a:extLst>
          </p:cNvPr>
          <p:cNvCxnSpPr>
            <a:cxnSpLocks/>
          </p:cNvCxnSpPr>
          <p:nvPr/>
        </p:nvCxnSpPr>
        <p:spPr>
          <a:xfrm flipV="1">
            <a:off x="4227511" y="2466017"/>
            <a:ext cx="0" cy="38317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CF35E1F-D2C5-AB3B-0846-778A7FDBFA81}"/>
              </a:ext>
            </a:extLst>
          </p:cNvPr>
          <p:cNvCxnSpPr>
            <a:cxnSpLocks/>
          </p:cNvCxnSpPr>
          <p:nvPr/>
        </p:nvCxnSpPr>
        <p:spPr>
          <a:xfrm flipV="1">
            <a:off x="2986540" y="1155377"/>
            <a:ext cx="0" cy="38317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3">
            <a:extLst>
              <a:ext uri="{FF2B5EF4-FFF2-40B4-BE49-F238E27FC236}">
                <a16:creationId xmlns:a16="http://schemas.microsoft.com/office/drawing/2014/main" id="{06049419-7189-9F92-4412-311824A1C9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878" y="4011151"/>
            <a:ext cx="3431327" cy="1980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Were they always hanging on by the edge?</a:t>
            </a: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95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630CF4-43EA-9DC7-E3B1-15D695A30B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93E4672-B12F-6C41-4A33-CB06B854364D}"/>
              </a:ext>
            </a:extLst>
          </p:cNvPr>
          <p:cNvSpPr/>
          <p:nvPr/>
        </p:nvSpPr>
        <p:spPr>
          <a:xfrm>
            <a:off x="3399183" y="328090"/>
            <a:ext cx="5744817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67E565C4-4AB1-503A-3CCE-D069539E2D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7040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endParaRPr lang="en-US" sz="2400" dirty="0">
              <a:solidFill>
                <a:schemeClr val="bg1"/>
              </a:solidFill>
              <a:latin typeface="Corbel" pitchFamily="34" charset="0"/>
              <a:cs typeface="Arial" charset="0"/>
            </a:endParaRPr>
          </a:p>
        </p:txBody>
      </p:sp>
      <p:pic>
        <p:nvPicPr>
          <p:cNvPr id="5" name="Picture 4" descr="A body of water with rocks in it&#10;&#10;Description automatically generated">
            <a:extLst>
              <a:ext uri="{FF2B5EF4-FFF2-40B4-BE49-F238E27FC236}">
                <a16:creationId xmlns:a16="http://schemas.microsoft.com/office/drawing/2014/main" id="{839B8C8C-6AF1-5159-ADC7-08F3515EEEC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062" y="141316"/>
            <a:ext cx="8079875" cy="605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51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0D16A9-F6CC-0911-4881-D71F5AB2C8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48E29FA-485D-5F9F-96B2-70EDA2DB1E26}"/>
              </a:ext>
            </a:extLst>
          </p:cNvPr>
          <p:cNvSpPr/>
          <p:nvPr/>
        </p:nvSpPr>
        <p:spPr>
          <a:xfrm>
            <a:off x="3399183" y="328090"/>
            <a:ext cx="5744817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728FB9B3-992A-2336-1866-BC3FB938A2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7040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endParaRPr lang="en-US" sz="2400" dirty="0">
              <a:solidFill>
                <a:schemeClr val="bg1"/>
              </a:solidFill>
              <a:latin typeface="Corbel" pitchFamily="34" charset="0"/>
              <a:cs typeface="Arial" charset="0"/>
            </a:endParaRPr>
          </a:p>
        </p:txBody>
      </p:sp>
      <p:pic>
        <p:nvPicPr>
          <p:cNvPr id="5" name="Picture 4" descr="A body of water with rocks in it&#10;&#10;Description automatically generated">
            <a:extLst>
              <a:ext uri="{FF2B5EF4-FFF2-40B4-BE49-F238E27FC236}">
                <a16:creationId xmlns:a16="http://schemas.microsoft.com/office/drawing/2014/main" id="{D4DAFD26-F67A-9F84-77DE-BD853A9C9B7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062" y="141316"/>
            <a:ext cx="8079875" cy="6059907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2BED2054-2AC4-0EF1-C8E3-8CF45B0B9ACF}"/>
              </a:ext>
            </a:extLst>
          </p:cNvPr>
          <p:cNvCxnSpPr>
            <a:cxnSpLocks/>
          </p:cNvCxnSpPr>
          <p:nvPr/>
        </p:nvCxnSpPr>
        <p:spPr>
          <a:xfrm>
            <a:off x="2917371" y="2403566"/>
            <a:ext cx="743069" cy="27867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A4F1A26-07A2-4992-1212-27AA752537E3}"/>
              </a:ext>
            </a:extLst>
          </p:cNvPr>
          <p:cNvCxnSpPr/>
          <p:nvPr/>
        </p:nvCxnSpPr>
        <p:spPr>
          <a:xfrm>
            <a:off x="4127863" y="2882537"/>
            <a:ext cx="1236617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BBB275B-E2A7-E153-0B83-6728677486F8}"/>
              </a:ext>
            </a:extLst>
          </p:cNvPr>
          <p:cNvSpPr/>
          <p:nvPr/>
        </p:nvSpPr>
        <p:spPr>
          <a:xfrm>
            <a:off x="4352888" y="2272937"/>
            <a:ext cx="693627" cy="357330"/>
          </a:xfrm>
          <a:custGeom>
            <a:avLst/>
            <a:gdLst>
              <a:gd name="connsiteX0" fmla="*/ 297489 w 693627"/>
              <a:gd name="connsiteY0" fmla="*/ 0 h 357330"/>
              <a:gd name="connsiteX1" fmla="*/ 27523 w 693627"/>
              <a:gd name="connsiteY1" fmla="*/ 52252 h 357330"/>
              <a:gd name="connsiteX2" fmla="*/ 18815 w 693627"/>
              <a:gd name="connsiteY2" fmla="*/ 104503 h 357330"/>
              <a:gd name="connsiteX3" fmla="*/ 114609 w 693627"/>
              <a:gd name="connsiteY3" fmla="*/ 148046 h 357330"/>
              <a:gd name="connsiteX4" fmla="*/ 219112 w 693627"/>
              <a:gd name="connsiteY4" fmla="*/ 165463 h 357330"/>
              <a:gd name="connsiteX5" fmla="*/ 367158 w 693627"/>
              <a:gd name="connsiteY5" fmla="*/ 165463 h 357330"/>
              <a:gd name="connsiteX6" fmla="*/ 576163 w 693627"/>
              <a:gd name="connsiteY6" fmla="*/ 191589 h 357330"/>
              <a:gd name="connsiteX7" fmla="*/ 689375 w 693627"/>
              <a:gd name="connsiteY7" fmla="*/ 191589 h 357330"/>
              <a:gd name="connsiteX8" fmla="*/ 663249 w 693627"/>
              <a:gd name="connsiteY8" fmla="*/ 269966 h 357330"/>
              <a:gd name="connsiteX9" fmla="*/ 602289 w 693627"/>
              <a:gd name="connsiteY9" fmla="*/ 304800 h 357330"/>
              <a:gd name="connsiteX10" fmla="*/ 497786 w 693627"/>
              <a:gd name="connsiteY10" fmla="*/ 348343 h 35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3627" h="357330">
                <a:moveTo>
                  <a:pt x="297489" y="0"/>
                </a:moveTo>
                <a:cubicBezTo>
                  <a:pt x="185729" y="17417"/>
                  <a:pt x="73969" y="34835"/>
                  <a:pt x="27523" y="52252"/>
                </a:cubicBezTo>
                <a:cubicBezTo>
                  <a:pt x="-18923" y="69669"/>
                  <a:pt x="4301" y="88537"/>
                  <a:pt x="18815" y="104503"/>
                </a:cubicBezTo>
                <a:cubicBezTo>
                  <a:pt x="33329" y="120469"/>
                  <a:pt x="81226" y="137886"/>
                  <a:pt x="114609" y="148046"/>
                </a:cubicBezTo>
                <a:cubicBezTo>
                  <a:pt x="147992" y="158206"/>
                  <a:pt x="177021" y="162560"/>
                  <a:pt x="219112" y="165463"/>
                </a:cubicBezTo>
                <a:cubicBezTo>
                  <a:pt x="261203" y="168366"/>
                  <a:pt x="307650" y="161109"/>
                  <a:pt x="367158" y="165463"/>
                </a:cubicBezTo>
                <a:cubicBezTo>
                  <a:pt x="426667" y="169817"/>
                  <a:pt x="522460" y="187235"/>
                  <a:pt x="576163" y="191589"/>
                </a:cubicBezTo>
                <a:cubicBezTo>
                  <a:pt x="629866" y="195943"/>
                  <a:pt x="674861" y="178526"/>
                  <a:pt x="689375" y="191589"/>
                </a:cubicBezTo>
                <a:cubicBezTo>
                  <a:pt x="703889" y="204652"/>
                  <a:pt x="677763" y="251098"/>
                  <a:pt x="663249" y="269966"/>
                </a:cubicBezTo>
                <a:cubicBezTo>
                  <a:pt x="648735" y="288834"/>
                  <a:pt x="629866" y="291737"/>
                  <a:pt x="602289" y="304800"/>
                </a:cubicBezTo>
                <a:cubicBezTo>
                  <a:pt x="574712" y="317863"/>
                  <a:pt x="446986" y="380274"/>
                  <a:pt x="497786" y="348343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895364F-78B9-8D87-B1A3-77188FDA3244}"/>
              </a:ext>
            </a:extLst>
          </p:cNvPr>
          <p:cNvCxnSpPr>
            <a:cxnSpLocks/>
          </p:cNvCxnSpPr>
          <p:nvPr/>
        </p:nvCxnSpPr>
        <p:spPr>
          <a:xfrm flipH="1">
            <a:off x="5046515" y="1787100"/>
            <a:ext cx="692448" cy="6096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625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0BC518-C91D-F872-5AF1-ACD3412F1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0A9B66F-64F7-DFDE-A456-A5B03BFD7F2D}"/>
              </a:ext>
            </a:extLst>
          </p:cNvPr>
          <p:cNvSpPr/>
          <p:nvPr/>
        </p:nvSpPr>
        <p:spPr>
          <a:xfrm>
            <a:off x="3399183" y="328090"/>
            <a:ext cx="5744817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B9009B38-23EB-F23E-F48B-7E3898DFE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7040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endParaRPr lang="en-US" sz="2400" dirty="0">
              <a:solidFill>
                <a:schemeClr val="bg1"/>
              </a:solidFill>
              <a:latin typeface="Corbel" pitchFamily="34" charset="0"/>
              <a:cs typeface="Arial" charset="0"/>
            </a:endParaRPr>
          </a:p>
        </p:txBody>
      </p:sp>
      <p:pic>
        <p:nvPicPr>
          <p:cNvPr id="14" name="Picture 13" descr="A rope tied to a dock&#10;&#10;Description automatically generated">
            <a:extLst>
              <a:ext uri="{FF2B5EF4-FFF2-40B4-BE49-F238E27FC236}">
                <a16:creationId xmlns:a16="http://schemas.microsoft.com/office/drawing/2014/main" id="{E237D143-627D-0E80-07D3-69AD2E9216E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073041" cy="3429000"/>
          </a:xfrm>
          <a:prstGeom prst="rect">
            <a:avLst/>
          </a:prstGeom>
        </p:spPr>
      </p:pic>
      <p:pic>
        <p:nvPicPr>
          <p:cNvPr id="16" name="Picture 15" descr="A close-up of a cable in a hole&#10;&#10;Description automatically generated">
            <a:extLst>
              <a:ext uri="{FF2B5EF4-FFF2-40B4-BE49-F238E27FC236}">
                <a16:creationId xmlns:a16="http://schemas.microsoft.com/office/drawing/2014/main" id="{CB1FF7AC-FA1F-AAE1-B385-BC521F38583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596640" y="792479"/>
            <a:ext cx="6339837" cy="4754878"/>
          </a:xfrm>
          <a:prstGeom prst="rect">
            <a:avLst/>
          </a:prstGeom>
        </p:spPr>
      </p:pic>
      <p:sp>
        <p:nvSpPr>
          <p:cNvPr id="17" name="Rectangle 3">
            <a:extLst>
              <a:ext uri="{FF2B5EF4-FFF2-40B4-BE49-F238E27FC236}">
                <a16:creationId xmlns:a16="http://schemas.microsoft.com/office/drawing/2014/main" id="{CD8386C2-EFF1-812E-7E5A-25ED04C0EB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13" y="3711309"/>
            <a:ext cx="4400493" cy="2074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How is the damage progressing?</a:t>
            </a: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Was it like this before that big storm?</a:t>
            </a:r>
          </a:p>
          <a:p>
            <a:pPr lvl="1">
              <a:spcBef>
                <a:spcPct val="20000"/>
              </a:spcBef>
              <a:spcAft>
                <a:spcPts val="600"/>
              </a:spcAft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74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D4458-24DC-DDFC-2F16-D6419996C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27D22CE-225A-7A75-844C-97A8C4A64319}"/>
              </a:ext>
            </a:extLst>
          </p:cNvPr>
          <p:cNvSpPr/>
          <p:nvPr/>
        </p:nvSpPr>
        <p:spPr>
          <a:xfrm>
            <a:off x="3399183" y="328090"/>
            <a:ext cx="5744817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67970B6C-E91F-7739-C1CC-934ECF6200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7040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endParaRPr lang="en-US" sz="2400" dirty="0">
              <a:solidFill>
                <a:schemeClr val="bg1"/>
              </a:solidFill>
              <a:latin typeface="Corbel" pitchFamily="34" charset="0"/>
              <a:cs typeface="Arial" charset="0"/>
            </a:endParaRP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A0279A3E-9F73-D1B7-F145-533909711C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571" y="308924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Oak Creek, Wisconsin</a:t>
            </a:r>
          </a:p>
        </p:txBody>
      </p:sp>
      <p:pic>
        <p:nvPicPr>
          <p:cNvPr id="6" name="Picture 5" descr="A picture containing text, screenshot, computer, monitor&#10;&#10;Description automatically generated">
            <a:extLst>
              <a:ext uri="{FF2B5EF4-FFF2-40B4-BE49-F238E27FC236}">
                <a16:creationId xmlns:a16="http://schemas.microsoft.com/office/drawing/2014/main" id="{DF47DC45-933D-8E99-EE35-2ACC956E3C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50311" y="1586553"/>
            <a:ext cx="9872985" cy="36848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935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85EC9-BA5F-D6C0-0A5D-9454C71B1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1F9C5B4-15B2-F09A-0D4B-4B5F61153FE8}"/>
              </a:ext>
            </a:extLst>
          </p:cNvPr>
          <p:cNvSpPr/>
          <p:nvPr/>
        </p:nvSpPr>
        <p:spPr>
          <a:xfrm>
            <a:off x="3399183" y="328090"/>
            <a:ext cx="5744817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414F270D-88C7-0AA4-66F1-5F22BE25B1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7040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endParaRPr lang="en-US" sz="2400" dirty="0">
              <a:solidFill>
                <a:schemeClr val="bg1"/>
              </a:solidFill>
              <a:latin typeface="Corbel" pitchFamily="34" charset="0"/>
              <a:cs typeface="Arial" charset="0"/>
            </a:endParaRPr>
          </a:p>
        </p:txBody>
      </p:sp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id="{FDEDA16D-608F-3860-54DA-3F11AE15CB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859" y="87106"/>
            <a:ext cx="5178489" cy="429217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5BAE2F7-D49E-D1DB-B205-6958719FE2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7947" y="2629719"/>
            <a:ext cx="5338194" cy="3688620"/>
          </a:xfrm>
          <a:prstGeom prst="rect">
            <a:avLst/>
          </a:prstGeom>
        </p:spPr>
      </p:pic>
      <p:sp>
        <p:nvSpPr>
          <p:cNvPr id="4" name="Rectangle 10">
            <a:extLst>
              <a:ext uri="{FF2B5EF4-FFF2-40B4-BE49-F238E27FC236}">
                <a16:creationId xmlns:a16="http://schemas.microsoft.com/office/drawing/2014/main" id="{1C77AD5A-6A4A-4796-D898-CF76F46DB3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571" y="308924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Oak Creek, Wisconsin</a:t>
            </a:r>
          </a:p>
        </p:txBody>
      </p:sp>
    </p:spTree>
    <p:extLst>
      <p:ext uri="{BB962C8B-B14F-4D97-AF65-F5344CB8AC3E}">
        <p14:creationId xmlns:p14="http://schemas.microsoft.com/office/powerpoint/2010/main" val="736385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7C3AA0-23E3-7E0C-2D40-E9D721950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6E5C0A0-7197-6B17-1209-F08CBDFA77BB}"/>
              </a:ext>
            </a:extLst>
          </p:cNvPr>
          <p:cNvSpPr/>
          <p:nvPr/>
        </p:nvSpPr>
        <p:spPr>
          <a:xfrm>
            <a:off x="-42050" y="371499"/>
            <a:ext cx="5388429" cy="4653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1A9C3246-E8FB-9782-47BD-1F16A8E85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2722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Best Practices for Documentation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238B846F-C1D7-640E-45FA-E1DDC15799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324" y="1000575"/>
            <a:ext cx="8304874" cy="508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Photos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Same location, Same perspective</a:t>
            </a:r>
          </a:p>
          <a:p>
            <a:pPr marL="1188720" lvl="2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The level of deterioration can be tracked over time</a:t>
            </a:r>
          </a:p>
          <a:p>
            <a:pPr marL="1188720" lvl="2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Was this a big storm issue vs. normal wear and tear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Photos timestamp themselves</a:t>
            </a:r>
          </a:p>
          <a:p>
            <a:pPr marL="1188720" lvl="2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They also can act as a quick, easy, cheap condition assessment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Easy to send and communicate with engineers and non-engineers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05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" y="328090"/>
            <a:ext cx="3878036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-2243457" y="299413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Prioritizing Repairs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499A51-9420-8C3E-69B8-9ECF585EAB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47" r="460"/>
          <a:stretch/>
        </p:blipFill>
        <p:spPr>
          <a:xfrm>
            <a:off x="204108" y="939734"/>
            <a:ext cx="3469822" cy="52992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5A4EE41-696D-05C1-EE5D-C9922F19E4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0135" y="1464906"/>
            <a:ext cx="2019184" cy="29962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8C03CCB-40ED-A3D1-9024-28B82105CB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1710" y="1464906"/>
            <a:ext cx="2136711" cy="29671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7FF11B9-456E-6F3D-723B-DF29B81F432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5469" y="328090"/>
            <a:ext cx="2941535" cy="973042"/>
          </a:xfrm>
          <a:prstGeom prst="rect">
            <a:avLst/>
          </a:prstGeom>
        </p:spPr>
      </p:pic>
      <p:sp>
        <p:nvSpPr>
          <p:cNvPr id="9" name="Rectangle 3">
            <a:extLst>
              <a:ext uri="{FF2B5EF4-FFF2-40B4-BE49-F238E27FC236}">
                <a16:creationId xmlns:a16="http://schemas.microsoft.com/office/drawing/2014/main" id="{3CBF2279-7B2E-81A8-98C2-120DEF2D71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9731" y="4712698"/>
            <a:ext cx="5010161" cy="1658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</a:rPr>
              <a:t>American Society of Civil Engineers (ASCE) Manual 130</a:t>
            </a: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</a:rPr>
              <a:t>PIANC Working Group 17 and 119 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49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83324" y="1000575"/>
            <a:ext cx="8304874" cy="508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Health and Safety shall be held paramount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Major Structural Elements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Anchorage Deficiencies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Electrical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Fuel and Environmental Hazards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Plumbing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Convenience and User Comfort Elements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" y="328090"/>
            <a:ext cx="3878036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-2243457" y="299413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Prioritizing Repairs</a:t>
            </a:r>
          </a:p>
        </p:txBody>
      </p:sp>
    </p:spTree>
    <p:extLst>
      <p:ext uri="{BB962C8B-B14F-4D97-AF65-F5344CB8AC3E}">
        <p14:creationId xmlns:p14="http://schemas.microsoft.com/office/powerpoint/2010/main" val="31957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A4944F-8D81-DF54-0113-727ECE248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ong shot of a dock&#10;&#10;Description automatically generated">
            <a:extLst>
              <a:ext uri="{FF2B5EF4-FFF2-40B4-BE49-F238E27FC236}">
                <a16:creationId xmlns:a16="http://schemas.microsoft.com/office/drawing/2014/main" id="{D50D9C04-FD87-CFA2-87C1-3F758EAFABA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2050" y="-1"/>
            <a:ext cx="9390155" cy="625384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59E39DE-EF63-028A-37CC-DFA146B92945}"/>
              </a:ext>
            </a:extLst>
          </p:cNvPr>
          <p:cNvSpPr/>
          <p:nvPr/>
        </p:nvSpPr>
        <p:spPr>
          <a:xfrm>
            <a:off x="-42050" y="371499"/>
            <a:ext cx="5388429" cy="4653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0992E120-6170-300F-7EF8-8FCC1E66F6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2722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Why Are Regular Inspections Important?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A9E4FC-2F76-9526-35EF-402EEE9CBCF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6737" y="4300397"/>
            <a:ext cx="9426591" cy="25576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2CC9BF6-7430-C6CD-05EC-2C87781C0174}"/>
              </a:ext>
            </a:extLst>
          </p:cNvPr>
          <p:cNvSpPr txBox="1"/>
          <p:nvPr/>
        </p:nvSpPr>
        <p:spPr>
          <a:xfrm>
            <a:off x="8510257" y="4725910"/>
            <a:ext cx="63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+6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BA624D-84FA-1967-0611-ADBA2A29984A}"/>
              </a:ext>
            </a:extLst>
          </p:cNvPr>
          <p:cNvSpPr txBox="1"/>
          <p:nvPr/>
        </p:nvSpPr>
        <p:spPr>
          <a:xfrm>
            <a:off x="8510257" y="5684069"/>
            <a:ext cx="63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-1</a:t>
            </a:r>
          </a:p>
        </p:txBody>
      </p:sp>
    </p:spTree>
    <p:extLst>
      <p:ext uri="{BB962C8B-B14F-4D97-AF65-F5344CB8AC3E}">
        <p14:creationId xmlns:p14="http://schemas.microsoft.com/office/powerpoint/2010/main" val="288193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83324" y="1000575"/>
            <a:ext cx="8304874" cy="508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Per ASCE Manual No.130 </a:t>
            </a:r>
            <a:r>
              <a:rPr lang="en-US" sz="2600" i="1" dirty="0">
                <a:solidFill>
                  <a:schemeClr val="bg1"/>
                </a:solidFill>
                <a:latin typeface="Corbel" pitchFamily="34" charset="0"/>
              </a:rPr>
              <a:t>Waterfront Facilities Inspection and Assessment</a:t>
            </a: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, “Further inspections by a qualified professional are recommended for the following conditions:”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orbel" pitchFamily="34" charset="0"/>
              </a:rPr>
              <a:t>Structural repair of replacement of a deficiency identified by a </a:t>
            </a:r>
            <a:r>
              <a:rPr lang="en-US" sz="2000" u="sng" dirty="0">
                <a:solidFill>
                  <a:schemeClr val="bg1"/>
                </a:solidFill>
                <a:latin typeface="Corbel" pitchFamily="34" charset="0"/>
              </a:rPr>
              <a:t>routine inspection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orbel" pitchFamily="34" charset="0"/>
              </a:rPr>
              <a:t>Following a significant event (storm, flood, drought, fire, etc.). </a:t>
            </a:r>
            <a:r>
              <a:rPr lang="en-US" sz="2000" u="sng" dirty="0">
                <a:solidFill>
                  <a:schemeClr val="bg1"/>
                </a:solidFill>
                <a:latin typeface="Corbel" pitchFamily="34" charset="0"/>
              </a:rPr>
              <a:t>Is there a comparison point?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orbel" pitchFamily="34" charset="0"/>
              </a:rPr>
              <a:t>Due diligence as part of a change of ownership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orbel" pitchFamily="34" charset="0"/>
              </a:rPr>
              <a:t>Regularly scheduled in-depth inspections (3-5 years depending on conditions observed previously)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99183" y="328090"/>
            <a:ext cx="5744817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3507040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Beyond Staff Routine Inspections</a:t>
            </a:r>
          </a:p>
        </p:txBody>
      </p:sp>
    </p:spTree>
    <p:extLst>
      <p:ext uri="{BB962C8B-B14F-4D97-AF65-F5344CB8AC3E}">
        <p14:creationId xmlns:p14="http://schemas.microsoft.com/office/powerpoint/2010/main" val="377342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769E0-07C4-3631-460B-530BAE17B4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58D1EE3A-8B13-2399-A1CF-9E8C1A6569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763" y="1000575"/>
            <a:ext cx="8791112" cy="508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How to use the information gathered effectively?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Replacing components</a:t>
            </a:r>
          </a:p>
          <a:p>
            <a:pPr marL="1188720" lvl="2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</a:rPr>
              <a:t>Anchor chains</a:t>
            </a:r>
          </a:p>
          <a:p>
            <a:pPr marL="1645920" lvl="3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</a:rPr>
              <a:t>Typically replaced 10-15 years</a:t>
            </a:r>
          </a:p>
          <a:p>
            <a:pPr marL="1645920" lvl="3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</a:rPr>
              <a:t>In Great Lakes, starting to observe replacement needs to happen sooner due to Quagga mussels </a:t>
            </a:r>
          </a:p>
          <a:p>
            <a:pPr marL="1188720" lvl="2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</a:rPr>
              <a:t>Timber decking</a:t>
            </a:r>
          </a:p>
          <a:p>
            <a:pPr marL="1645920" lvl="3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</a:rPr>
              <a:t>How is their condition from year to year?</a:t>
            </a:r>
          </a:p>
          <a:p>
            <a:pPr marL="1645920" lvl="3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</a:rPr>
              <a:t>How many boards need to be replaced annually?</a:t>
            </a:r>
          </a:p>
          <a:p>
            <a:pPr marL="1645920" lvl="3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</a:rPr>
              <a:t>The treatment is different now then it was 20 years ago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E51D622-ACE1-E6BC-FA41-A53D589C5ABB}"/>
              </a:ext>
            </a:extLst>
          </p:cNvPr>
          <p:cNvSpPr/>
          <p:nvPr/>
        </p:nvSpPr>
        <p:spPr>
          <a:xfrm>
            <a:off x="1" y="328090"/>
            <a:ext cx="3878036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EAB8DCDD-2E0C-1D81-09BD-E16DD84E22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243457" y="299413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Prioritizing Repairs</a:t>
            </a:r>
          </a:p>
        </p:txBody>
      </p:sp>
    </p:spTree>
    <p:extLst>
      <p:ext uri="{BB962C8B-B14F-4D97-AF65-F5344CB8AC3E}">
        <p14:creationId xmlns:p14="http://schemas.microsoft.com/office/powerpoint/2010/main" val="28692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1CCC8F-413A-D79B-E31E-7F87A6BB1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392E9F5-8A25-BC1F-3DDE-3CA2BE99531D}"/>
              </a:ext>
            </a:extLst>
          </p:cNvPr>
          <p:cNvSpPr/>
          <p:nvPr/>
        </p:nvSpPr>
        <p:spPr>
          <a:xfrm>
            <a:off x="1" y="328090"/>
            <a:ext cx="3878036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0CE11990-0A68-5C47-CBE3-CEDD254C25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243457" y="299413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Prioritizing Repairs</a:t>
            </a:r>
          </a:p>
        </p:txBody>
      </p:sp>
      <p:pic>
        <p:nvPicPr>
          <p:cNvPr id="3" name="Picture 2" descr="A person using a tool to remove dirt from a hole in a wood deck&#10;&#10;Description automatically generated">
            <a:extLst>
              <a:ext uri="{FF2B5EF4-FFF2-40B4-BE49-F238E27FC236}">
                <a16:creationId xmlns:a16="http://schemas.microsoft.com/office/drawing/2014/main" id="{0CCB83F7-A231-FB58-F331-B2026A4FE66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9125" y="1532164"/>
            <a:ext cx="4534668" cy="3907972"/>
          </a:xfrm>
          <a:prstGeom prst="rect">
            <a:avLst/>
          </a:prstGeom>
        </p:spPr>
      </p:pic>
      <p:pic>
        <p:nvPicPr>
          <p:cNvPr id="5" name="Picture 4" descr="A chain on a table&#10;&#10;Description automatically generated">
            <a:extLst>
              <a:ext uri="{FF2B5EF4-FFF2-40B4-BE49-F238E27FC236}">
                <a16:creationId xmlns:a16="http://schemas.microsoft.com/office/drawing/2014/main" id="{B52EC0A6-2ECB-8D74-282B-01137E13ED3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316671" y="1603573"/>
            <a:ext cx="5177747" cy="3883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35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C68F0E-9E65-5A0E-58F6-483A9A3D2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C8235D2-0ABF-D9C3-0BA2-2074E8701D3C}"/>
              </a:ext>
            </a:extLst>
          </p:cNvPr>
          <p:cNvSpPr/>
          <p:nvPr/>
        </p:nvSpPr>
        <p:spPr>
          <a:xfrm>
            <a:off x="1" y="328090"/>
            <a:ext cx="3878036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5D7CFE9A-C933-501D-7C60-BE82F92AD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243457" y="299413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Prioritizing Repairs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428F0C-3CF2-421C-6FA2-6C927F65890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79419" y="931817"/>
            <a:ext cx="5599611" cy="5216079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315CA734-B76A-5591-BD17-268D3192B228}"/>
              </a:ext>
            </a:extLst>
          </p:cNvPr>
          <p:cNvSpPr/>
          <p:nvPr/>
        </p:nvSpPr>
        <p:spPr>
          <a:xfrm rot="20628791">
            <a:off x="3265716" y="2368731"/>
            <a:ext cx="1497874" cy="309154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05B6C41-428B-A33B-2251-88D779DF92D2}"/>
              </a:ext>
            </a:extLst>
          </p:cNvPr>
          <p:cNvCxnSpPr>
            <a:cxnSpLocks/>
          </p:cNvCxnSpPr>
          <p:nvPr/>
        </p:nvCxnSpPr>
        <p:spPr>
          <a:xfrm>
            <a:off x="4510723" y="5440876"/>
            <a:ext cx="168501" cy="48530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3219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F9C7EA-F0CB-6D99-16B9-E3C2FCDE09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EA8689A7-5191-CE03-7550-DEEC0F8458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462" y="991050"/>
            <a:ext cx="8727364" cy="508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How to use the information gathered effectively?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Being proactive on future issues</a:t>
            </a:r>
          </a:p>
          <a:p>
            <a:pPr marL="1188720" lvl="2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Electrical tripping</a:t>
            </a:r>
          </a:p>
          <a:p>
            <a:pPr marL="1645920" lvl="3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Measuring stray current isn’t normally done, but ground fault trips should indicate a problem</a:t>
            </a:r>
          </a:p>
          <a:p>
            <a:pPr marL="1188720" lvl="2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Dredging</a:t>
            </a:r>
          </a:p>
          <a:p>
            <a:pPr marL="1645920" lvl="3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Dredging is expensive and a schedule nightmare; the more proactive, the better</a:t>
            </a:r>
          </a:p>
          <a:p>
            <a:pPr marL="1188720" lvl="2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Avoid spiraling costs; its almost always cheaper to replace a part than to deal with the failure of that part</a:t>
            </a:r>
          </a:p>
          <a:p>
            <a:pPr marL="1188720" lvl="2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15799B8-DEF9-7465-5B82-5A6CD9FD0C5D}"/>
              </a:ext>
            </a:extLst>
          </p:cNvPr>
          <p:cNvSpPr/>
          <p:nvPr/>
        </p:nvSpPr>
        <p:spPr>
          <a:xfrm>
            <a:off x="1" y="328090"/>
            <a:ext cx="3878036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0C47E50-B79D-ED9B-C8C9-3A5D09CA6C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243457" y="299413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Prioritizing Repairs</a:t>
            </a:r>
          </a:p>
        </p:txBody>
      </p:sp>
    </p:spTree>
    <p:extLst>
      <p:ext uri="{BB962C8B-B14F-4D97-AF65-F5344CB8AC3E}">
        <p14:creationId xmlns:p14="http://schemas.microsoft.com/office/powerpoint/2010/main" val="333089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A8797-7488-B706-56C8-209FBC901F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6B073EF6-C450-AA68-E2AC-C571EDAF25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324" y="1000575"/>
            <a:ext cx="8304874" cy="508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How to use the information gathered effectively?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Reduce exposure to movement</a:t>
            </a:r>
          </a:p>
          <a:p>
            <a:pPr marL="1188720" lvl="2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Boat wakes</a:t>
            </a:r>
          </a:p>
          <a:p>
            <a:pPr marL="1188720" lvl="2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Make sure the loads are inline with the designed system</a:t>
            </a:r>
          </a:p>
          <a:p>
            <a:pPr marL="1188720" lvl="2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Make sure anchorage is tensioned appropriately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B5DF345-A43D-3598-17F9-B3B629A809E3}"/>
              </a:ext>
            </a:extLst>
          </p:cNvPr>
          <p:cNvSpPr/>
          <p:nvPr/>
        </p:nvSpPr>
        <p:spPr>
          <a:xfrm>
            <a:off x="1" y="328090"/>
            <a:ext cx="3878036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A6D8DD98-0CF9-8FE1-FBCF-62AEF40796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243457" y="299413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Prioritizing Repairs</a:t>
            </a:r>
          </a:p>
        </p:txBody>
      </p:sp>
    </p:spTree>
    <p:extLst>
      <p:ext uri="{BB962C8B-B14F-4D97-AF65-F5344CB8AC3E}">
        <p14:creationId xmlns:p14="http://schemas.microsoft.com/office/powerpoint/2010/main" val="222812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F99AA7-030B-EC49-4758-5D3F4E9A72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3B83765-17C4-63EE-97F3-DBB458D5E5C2}"/>
              </a:ext>
            </a:extLst>
          </p:cNvPr>
          <p:cNvSpPr/>
          <p:nvPr/>
        </p:nvSpPr>
        <p:spPr>
          <a:xfrm>
            <a:off x="1" y="328090"/>
            <a:ext cx="3878036" cy="461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DC81004B-7CF5-4C7B-334D-A597D5108C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243457" y="299413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Prioritizing Repairs</a:t>
            </a:r>
          </a:p>
        </p:txBody>
      </p:sp>
      <p:pic>
        <p:nvPicPr>
          <p:cNvPr id="2" name="Picture 1" descr="A chain on a chain&#10;&#10;Description automatically generated">
            <a:extLst>
              <a:ext uri="{FF2B5EF4-FFF2-40B4-BE49-F238E27FC236}">
                <a16:creationId xmlns:a16="http://schemas.microsoft.com/office/drawing/2014/main" id="{892E062E-411E-77AC-5F39-255C11BFCBD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3449" y="931817"/>
            <a:ext cx="5435097" cy="407632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73417E8-EF40-86C3-7B0C-9C97C3557B2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54" y="931817"/>
            <a:ext cx="5599611" cy="52160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1D3AA1-92DB-67E6-2322-3DA7DF80E5E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67893">
            <a:off x="2167920" y="5041521"/>
            <a:ext cx="922687" cy="29828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75290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71B17C-62E3-B3B8-09DF-497FE88D8A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0">
            <a:extLst>
              <a:ext uri="{FF2B5EF4-FFF2-40B4-BE49-F238E27FC236}">
                <a16:creationId xmlns:a16="http://schemas.microsoft.com/office/drawing/2014/main" id="{070DB5A0-752D-0288-F26D-AA54A6BD7F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812" y="0"/>
            <a:ext cx="8476376" cy="186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ts val="600"/>
              </a:spcBef>
              <a:defRPr/>
            </a:pPr>
            <a:r>
              <a:rPr lang="en-US" sz="4000" i="1" dirty="0">
                <a:solidFill>
                  <a:schemeClr val="bg1"/>
                </a:solidFill>
                <a:cs typeface="Arial" charset="0"/>
              </a:rPr>
              <a:t> 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3200" i="1" dirty="0">
                <a:solidFill>
                  <a:schemeClr val="bg1"/>
                </a:solidFill>
                <a:cs typeface="Arial" charset="0"/>
              </a:rPr>
              <a:t>Routine inspections are important.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3200" i="1" dirty="0">
                <a:solidFill>
                  <a:schemeClr val="bg1"/>
                </a:solidFill>
                <a:cs typeface="Arial" charset="0"/>
              </a:rPr>
              <a:t>What to look for.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3200" i="1" dirty="0">
                <a:solidFill>
                  <a:schemeClr val="bg1"/>
                </a:solidFill>
                <a:cs typeface="Arial" charset="0"/>
              </a:rPr>
              <a:t>How to document those observations.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3200" i="1" dirty="0">
                <a:solidFill>
                  <a:schemeClr val="bg1"/>
                </a:solidFill>
                <a:cs typeface="Arial" charset="0"/>
              </a:rPr>
              <a:t>How to begin and manage begin rehabilitation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577680-C014-F279-4366-D5AE8A1F6F6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630925" y="2914649"/>
            <a:ext cx="3879669" cy="2909752"/>
          </a:xfrm>
          <a:prstGeom prst="rect">
            <a:avLst/>
          </a:prstGeom>
        </p:spPr>
      </p:pic>
      <p:pic>
        <p:nvPicPr>
          <p:cNvPr id="4" name="Picture 3" descr="A group of men standing on rocks&#10;&#10;Description automatically generated">
            <a:extLst>
              <a:ext uri="{FF2B5EF4-FFF2-40B4-BE49-F238E27FC236}">
                <a16:creationId xmlns:a16="http://schemas.microsoft.com/office/drawing/2014/main" id="{AE79C3E2-CA45-652A-C4D0-D6B52D28E91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32165" y="2914648"/>
            <a:ext cx="3879670" cy="2909752"/>
          </a:xfrm>
          <a:prstGeom prst="rect">
            <a:avLst/>
          </a:prstGeom>
        </p:spPr>
      </p:pic>
      <p:pic>
        <p:nvPicPr>
          <p:cNvPr id="7" name="Picture 9" descr="O:\Office\Templates\Logo\Edgewater Resources Logo Stamp.tif">
            <a:extLst>
              <a:ext uri="{FF2B5EF4-FFF2-40B4-BE49-F238E27FC236}">
                <a16:creationId xmlns:a16="http://schemas.microsoft.com/office/drawing/2014/main" id="{B38E23FA-9237-1F3D-83BF-EE2208FA84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9012" y="3847021"/>
            <a:ext cx="89699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2EA2508-9E08-5928-4C3A-0102BF9851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13461" y="4895424"/>
            <a:ext cx="333058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Nick Stefani, PE</a:t>
            </a:r>
          </a:p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Edgewater Resources, LLC</a:t>
            </a:r>
          </a:p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434 S Yellowstone Drive, STE 203</a:t>
            </a:r>
          </a:p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Wisconsin, WI</a:t>
            </a:r>
          </a:p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nstefani@edgewaterresources.com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6D88EC-2EEF-E1C8-7736-F8ADE44ABD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20481"/>
            <a:ext cx="333058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chemeClr val="bg1"/>
                </a:solidFill>
              </a:rPr>
              <a:t>Thank you for </a:t>
            </a:r>
          </a:p>
          <a:p>
            <a:pPr algn="ctr">
              <a:defRPr/>
            </a:pPr>
            <a:r>
              <a:rPr lang="en-US" sz="2800" b="1" dirty="0">
                <a:solidFill>
                  <a:schemeClr val="bg1"/>
                </a:solidFill>
              </a:rPr>
              <a:t>your time</a:t>
            </a:r>
          </a:p>
        </p:txBody>
      </p:sp>
    </p:spTree>
    <p:extLst>
      <p:ext uri="{BB962C8B-B14F-4D97-AF65-F5344CB8AC3E}">
        <p14:creationId xmlns:p14="http://schemas.microsoft.com/office/powerpoint/2010/main" val="381672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42050" y="371499"/>
            <a:ext cx="5388429" cy="4653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-182722" y="324246"/>
            <a:ext cx="5529101" cy="46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Corbel" pitchFamily="34" charset="0"/>
                <a:cs typeface="Arial" charset="0"/>
              </a:rPr>
              <a:t>Why Are Regular Inspections Important?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3167FA63-3117-FC8B-94DA-1E7B485C50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324" y="1000575"/>
            <a:ext cx="8304874" cy="508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8F1C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Marinas are dynamic and are always moving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Anchorage systems wear and chafe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Bolts become loose and pins back out</a:t>
            </a:r>
          </a:p>
          <a:p>
            <a:pPr marL="731520" lvl="1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Plumbing and electrical connections loosen and wear</a:t>
            </a: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Marinas are exposed to the elements by design</a:t>
            </a: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Boaters aren’t always the best drivers</a:t>
            </a: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Boaters make unauthorized “improvements”</a:t>
            </a: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Codes and regulations change</a:t>
            </a: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Corbel" pitchFamily="34" charset="0"/>
              </a:rPr>
              <a:t>ADA Compliance – Won’t touch on this much today, but can take questions at the end</a:t>
            </a: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274320" indent="-274320" algn="l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800" i="0" dirty="0">
              <a:solidFill>
                <a:schemeClr val="bg1"/>
              </a:solidFill>
              <a:latin typeface="Corbe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CCF2C"/>
              </a:buClr>
              <a:buFont typeface="Wingdings" pitchFamily="2" charset="2"/>
              <a:buNone/>
            </a:pPr>
            <a:endParaRPr lang="en-US" sz="1400" b="0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14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hain on a table&#10;&#10;Description automatically generated">
            <a:extLst>
              <a:ext uri="{FF2B5EF4-FFF2-40B4-BE49-F238E27FC236}">
                <a16:creationId xmlns:a16="http://schemas.microsoft.com/office/drawing/2014/main" id="{DF8E9FD4-C73B-0520-9833-A08E3F72886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3635"/>
            <a:ext cx="9144000" cy="61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53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ooden dock with a dock and a body of water&#10;&#10;Description automatically generated with medium confidence">
            <a:extLst>
              <a:ext uri="{FF2B5EF4-FFF2-40B4-BE49-F238E27FC236}">
                <a16:creationId xmlns:a16="http://schemas.microsoft.com/office/drawing/2014/main" id="{9261AE5A-1009-1E7F-CDB2-E9A41DE48DA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212271" y="155121"/>
            <a:ext cx="11287648" cy="5980338"/>
          </a:xfrm>
          <a:prstGeom prst="rect">
            <a:avLst/>
          </a:prstGeom>
        </p:spPr>
      </p:pic>
      <p:pic>
        <p:nvPicPr>
          <p:cNvPr id="3" name="Picture 2" descr="A broom and brush on a metal pole&#10;&#10;Description automatically generated with medium confidence">
            <a:extLst>
              <a:ext uri="{FF2B5EF4-FFF2-40B4-BE49-F238E27FC236}">
                <a16:creationId xmlns:a16="http://schemas.microsoft.com/office/drawing/2014/main" id="{221E822E-F102-974D-EF0E-37841424008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842580" y="902664"/>
            <a:ext cx="5980339" cy="448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91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wood deck&#10;&#10;Description automatically generated">
            <a:extLst>
              <a:ext uri="{FF2B5EF4-FFF2-40B4-BE49-F238E27FC236}">
                <a16:creationId xmlns:a16="http://schemas.microsoft.com/office/drawing/2014/main" id="{265152E9-F5A5-27F8-59C9-303068F8382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636301" y="367390"/>
            <a:ext cx="10626820" cy="5633359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4C3C75D5-F373-5515-296A-4FB3824FD4B0}"/>
              </a:ext>
            </a:extLst>
          </p:cNvPr>
          <p:cNvCxnSpPr>
            <a:cxnSpLocks/>
          </p:cNvCxnSpPr>
          <p:nvPr/>
        </p:nvCxnSpPr>
        <p:spPr>
          <a:xfrm>
            <a:off x="1358020" y="1421394"/>
            <a:ext cx="1204111" cy="84197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711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8cbbc21-7f60-4932-a783-cc50f9ab2561">
      <Terms xmlns="http://schemas.microsoft.com/office/infopath/2007/PartnerControls"/>
    </lcf76f155ced4ddcb4097134ff3c332f>
    <Date xmlns="e8cbbc21-7f60-4932-a783-cc50f9ab2561" xsi:nil="true"/>
    <Author0 xmlns="e8cbbc21-7f60-4932-a783-cc50f9ab2561">
      <UserInfo>
        <DisplayName/>
        <AccountId xsi:nil="true"/>
        <AccountType/>
      </UserInfo>
    </Author0>
    <TaxCatchAll xmlns="f42010d5-1c11-4815-b19b-dee8cdf754f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B497230168AB947AF5FB69E5F7602C6" ma:contentTypeVersion="18" ma:contentTypeDescription="Create a new document." ma:contentTypeScope="" ma:versionID="49a42e2ceaec3b944fa690d7b4a8f083">
  <xsd:schema xmlns:xsd="http://www.w3.org/2001/XMLSchema" xmlns:xs="http://www.w3.org/2001/XMLSchema" xmlns:p="http://schemas.microsoft.com/office/2006/metadata/properties" xmlns:ns2="e8cbbc21-7f60-4932-a783-cc50f9ab2561" xmlns:ns3="f42010d5-1c11-4815-b19b-dee8cdf754f6" targetNamespace="http://schemas.microsoft.com/office/2006/metadata/properties" ma:root="true" ma:fieldsID="f2f7861c949a90768fca3bae7dd5bbc1" ns2:_="" ns3:_="">
    <xsd:import namespace="e8cbbc21-7f60-4932-a783-cc50f9ab2561"/>
    <xsd:import namespace="f42010d5-1c11-4815-b19b-dee8cdf754f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LengthInSecond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Date" minOccurs="0"/>
                <xsd:element ref="ns2:Author0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cbbc21-7f60-4932-a783-cc50f9ab25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ac9d7a08-88f5-4b30-bd7f-911fe897623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Date" ma:index="23" nillable="true" ma:displayName="Date" ma:format="DateOnly" ma:internalName="Date">
      <xsd:simpleType>
        <xsd:restriction base="dms:DateTime"/>
      </xsd:simpleType>
    </xsd:element>
    <xsd:element name="Author0" ma:index="24" nillable="true" ma:displayName="Author" ma:description="Who owns the writing" ma:format="Dropdown" ma:list="UserInfo" ma:SharePointGroup="0" ma:internalName="Author0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2010d5-1c11-4815-b19b-dee8cdf754f6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44876ebf-52d6-4a93-b621-ba480f8c04a2}" ma:internalName="TaxCatchAll" ma:showField="CatchAllData" ma:web="f42010d5-1c11-4815-b19b-dee8cdf754f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B860E47-8CB2-4DA8-8040-5E3F414EC0F2}">
  <ds:schemaRefs>
    <ds:schemaRef ds:uri="http://schemas.microsoft.com/office/2006/metadata/properties"/>
    <ds:schemaRef ds:uri="http://schemas.microsoft.com/office/infopath/2007/PartnerControls"/>
    <ds:schemaRef ds:uri="e8cbbc21-7f60-4932-a783-cc50f9ab2561"/>
    <ds:schemaRef ds:uri="f42010d5-1c11-4815-b19b-dee8cdf754f6"/>
  </ds:schemaRefs>
</ds:datastoreItem>
</file>

<file path=customXml/itemProps2.xml><?xml version="1.0" encoding="utf-8"?>
<ds:datastoreItem xmlns:ds="http://schemas.openxmlformats.org/officeDocument/2006/customXml" ds:itemID="{B4B55BE4-6817-4D86-8FBB-4E9CAC72C8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cbbc21-7f60-4932-a783-cc50f9ab2561"/>
    <ds:schemaRef ds:uri="f42010d5-1c11-4815-b19b-dee8cdf754f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BA7F9D8-D36A-4C2A-A4E5-CD42F5E9F5B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9119</TotalTime>
  <Words>1218</Words>
  <Application>Microsoft Office PowerPoint</Application>
  <PresentationFormat>On-screen Show (4:3)</PresentationFormat>
  <Paragraphs>395</Paragraphs>
  <Slides>57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3" baseType="lpstr">
      <vt:lpstr>Arial</vt:lpstr>
      <vt:lpstr>Calibri</vt:lpstr>
      <vt:lpstr>Corbel</vt:lpstr>
      <vt:lpstr>Gill Sans MT Book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Nick Stefani</cp:lastModifiedBy>
  <cp:revision>587</cp:revision>
  <cp:lastPrinted>2024-10-07T20:16:17Z</cp:lastPrinted>
  <dcterms:created xsi:type="dcterms:W3CDTF">2011-01-03T20:17:23Z</dcterms:created>
  <dcterms:modified xsi:type="dcterms:W3CDTF">2024-11-20T14:30:27Z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0x0101000B497230168AB947AF5FB69E5F7602C6</vt:lpwstr>
  </property>
</Properties>
</file>