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16" r:id="rId2"/>
    <p:sldId id="446" r:id="rId3"/>
    <p:sldId id="429" r:id="rId4"/>
    <p:sldId id="413" r:id="rId5"/>
    <p:sldId id="456" r:id="rId6"/>
    <p:sldId id="453" r:id="rId7"/>
    <p:sldId id="469" r:id="rId8"/>
    <p:sldId id="473" r:id="rId9"/>
    <p:sldId id="472" r:id="rId10"/>
    <p:sldId id="449" r:id="rId11"/>
    <p:sldId id="450" r:id="rId12"/>
    <p:sldId id="468" r:id="rId13"/>
    <p:sldId id="465" r:id="rId14"/>
    <p:sldId id="464" r:id="rId15"/>
    <p:sldId id="448" r:id="rId16"/>
    <p:sldId id="457" r:id="rId17"/>
    <p:sldId id="458" r:id="rId18"/>
    <p:sldId id="459" r:id="rId19"/>
    <p:sldId id="414" r:id="rId20"/>
    <p:sldId id="452" r:id="rId21"/>
    <p:sldId id="470" r:id="rId22"/>
    <p:sldId id="471" r:id="rId23"/>
    <p:sldId id="467" r:id="rId24"/>
    <p:sldId id="466" r:id="rId25"/>
    <p:sldId id="463" r:id="rId26"/>
    <p:sldId id="455" r:id="rId27"/>
    <p:sldId id="454" r:id="rId28"/>
    <p:sldId id="303" r:id="rId29"/>
    <p:sldId id="474" r:id="rId30"/>
    <p:sldId id="3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96A3"/>
    <a:srgbClr val="0D7080"/>
    <a:srgbClr val="33CCCC"/>
    <a:srgbClr val="86BAC4"/>
    <a:srgbClr val="005D6C"/>
    <a:srgbClr val="FFFFFF"/>
    <a:srgbClr val="005EA2"/>
    <a:srgbClr val="1A4480"/>
    <a:srgbClr val="006699"/>
    <a:srgbClr val="E97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5" autoAdjust="0"/>
    <p:restoredTop sz="66102" autoAdjust="0"/>
  </p:normalViewPr>
  <p:slideViewPr>
    <p:cSldViewPr snapToGrid="0">
      <p:cViewPr varScale="1">
        <p:scale>
          <a:sx n="73" d="100"/>
          <a:sy n="73" d="100"/>
        </p:scale>
        <p:origin x="1992" y="30"/>
      </p:cViewPr>
      <p:guideLst/>
    </p:cSldViewPr>
  </p:slideViewPr>
  <p:outlineViewPr>
    <p:cViewPr>
      <p:scale>
        <a:sx n="100" d="100"/>
        <a:sy n="100" d="100"/>
      </p:scale>
      <p:origin x="0" y="-79332"/>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5BEB7-531B-4073-9CF3-A183CD6C1CAB}"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5EF4D-11F9-4E13-8282-1D5C65AA235E}" type="slidenum">
              <a:rPr lang="en-US" smtClean="0"/>
              <a:t>‹#›</a:t>
            </a:fld>
            <a:endParaRPr lang="en-US"/>
          </a:p>
        </p:txBody>
      </p:sp>
    </p:spTree>
    <p:extLst>
      <p:ext uri="{BB962C8B-B14F-4D97-AF65-F5344CB8AC3E}">
        <p14:creationId xmlns:p14="http://schemas.microsoft.com/office/powerpoint/2010/main" val="4146198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A5EF4D-11F9-4E13-8282-1D5C65AA235E}" type="slidenum">
              <a:rPr lang="en-US" smtClean="0"/>
              <a:t>1</a:t>
            </a:fld>
            <a:endParaRPr lang="en-US"/>
          </a:p>
        </p:txBody>
      </p:sp>
    </p:spTree>
    <p:extLst>
      <p:ext uri="{BB962C8B-B14F-4D97-AF65-F5344CB8AC3E}">
        <p14:creationId xmlns:p14="http://schemas.microsoft.com/office/powerpoint/2010/main" val="405968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1560D-3AB8-A773-BA4E-CCA27F8DA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38028-64E0-6784-0B6A-F11E704E6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7F148-E3C1-4831-5963-41C4E4391F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ED95EF-23F7-703C-B7BB-6A6F2C521ACE}"/>
              </a:ext>
            </a:extLst>
          </p:cNvPr>
          <p:cNvSpPr>
            <a:spLocks noGrp="1"/>
          </p:cNvSpPr>
          <p:nvPr>
            <p:ph type="sldNum" sz="quarter" idx="5"/>
          </p:nvPr>
        </p:nvSpPr>
        <p:spPr/>
        <p:txBody>
          <a:bodyPr/>
          <a:lstStyle/>
          <a:p>
            <a:fld id="{FDA5EF4D-11F9-4E13-8282-1D5C65AA235E}" type="slidenum">
              <a:rPr lang="en-US" smtClean="0"/>
              <a:t>10</a:t>
            </a:fld>
            <a:endParaRPr lang="en-US"/>
          </a:p>
        </p:txBody>
      </p:sp>
    </p:spTree>
    <p:extLst>
      <p:ext uri="{BB962C8B-B14F-4D97-AF65-F5344CB8AC3E}">
        <p14:creationId xmlns:p14="http://schemas.microsoft.com/office/powerpoint/2010/main" val="2471116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3304-9DFF-6C8C-9734-B84E34320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B99F8A-968A-9771-B1A8-1DB6E7F6DF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FBF7A-7609-C417-D4D3-9CC8C61721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FD8B70-1DE0-8159-69CF-D1638828ECB6}"/>
              </a:ext>
            </a:extLst>
          </p:cNvPr>
          <p:cNvSpPr>
            <a:spLocks noGrp="1"/>
          </p:cNvSpPr>
          <p:nvPr>
            <p:ph type="sldNum" sz="quarter" idx="5"/>
          </p:nvPr>
        </p:nvSpPr>
        <p:spPr/>
        <p:txBody>
          <a:bodyPr/>
          <a:lstStyle/>
          <a:p>
            <a:fld id="{FDA5EF4D-11F9-4E13-8282-1D5C65AA235E}" type="slidenum">
              <a:rPr lang="en-US" smtClean="0"/>
              <a:t>11</a:t>
            </a:fld>
            <a:endParaRPr lang="en-US"/>
          </a:p>
        </p:txBody>
      </p:sp>
    </p:spTree>
    <p:extLst>
      <p:ext uri="{BB962C8B-B14F-4D97-AF65-F5344CB8AC3E}">
        <p14:creationId xmlns:p14="http://schemas.microsoft.com/office/powerpoint/2010/main" val="358904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279A-FEED-1E7A-4554-AA6EEF53A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424AF-D9D7-3BE1-BF19-09BC48707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2EC021-D864-3121-D1FC-711364E08EA5}"/>
              </a:ext>
            </a:extLst>
          </p:cNvPr>
          <p:cNvSpPr>
            <a:spLocks noGrp="1"/>
          </p:cNvSpPr>
          <p:nvPr>
            <p:ph type="body" idx="1"/>
          </p:nvPr>
        </p:nvSpPr>
        <p:spPr/>
        <p:txBody>
          <a:bodyPr/>
          <a:lstStyle/>
          <a:p>
            <a:r>
              <a:rPr lang="en-US" dirty="0"/>
              <a:t>Oil only kits:</a:t>
            </a:r>
          </a:p>
          <a:p>
            <a:pPr marL="171450" indent="-171450">
              <a:buFont typeface="Arial" panose="020B0604020202020204" pitchFamily="34" charset="0"/>
              <a:buChar char="•"/>
            </a:pPr>
            <a:r>
              <a:rPr lang="en-US" dirty="0"/>
              <a:t>Specifically for Hydrocarbons</a:t>
            </a:r>
          </a:p>
          <a:p>
            <a:pPr marL="628650" lvl="1" indent="-171450">
              <a:buFont typeface="Arial" panose="020B0604020202020204" pitchFamily="34" charset="0"/>
              <a:buChar char="•"/>
            </a:pPr>
            <a:r>
              <a:rPr lang="en-US" dirty="0"/>
              <a:t>Gas</a:t>
            </a:r>
          </a:p>
          <a:p>
            <a:pPr marL="628650" lvl="1" indent="-171450">
              <a:buFont typeface="Arial" panose="020B0604020202020204" pitchFamily="34" charset="0"/>
              <a:buChar char="•"/>
            </a:pPr>
            <a:r>
              <a:rPr lang="en-US" dirty="0"/>
              <a:t>Oil</a:t>
            </a:r>
          </a:p>
          <a:p>
            <a:pPr marL="628650" lvl="1" indent="-171450">
              <a:buFont typeface="Arial" panose="020B0604020202020204" pitchFamily="34" charset="0"/>
              <a:buChar char="•"/>
            </a:pPr>
            <a:r>
              <a:rPr lang="en-US" dirty="0"/>
              <a:t>Diesel</a:t>
            </a:r>
          </a:p>
          <a:p>
            <a:pPr marL="0" indent="0">
              <a:buFont typeface="Arial" panose="020B0604020202020204" pitchFamily="34" charset="0"/>
              <a:buNone/>
            </a:pPr>
            <a:r>
              <a:rPr lang="en-US" dirty="0"/>
              <a:t>Universal Kits:</a:t>
            </a:r>
          </a:p>
          <a:p>
            <a:pPr marL="171450" indent="-171450">
              <a:buFont typeface="Arial" panose="020B0604020202020204" pitchFamily="34" charset="0"/>
              <a:buChar char="•"/>
            </a:pPr>
            <a:r>
              <a:rPr lang="en-US" dirty="0"/>
              <a:t>Water based liquids, </a:t>
            </a:r>
          </a:p>
          <a:p>
            <a:pPr marL="171450" indent="-171450">
              <a:buFont typeface="Arial" panose="020B0604020202020204" pitchFamily="34" charset="0"/>
              <a:buChar char="•"/>
            </a:pPr>
            <a:r>
              <a:rPr lang="en-US" dirty="0"/>
              <a:t>Coolants</a:t>
            </a:r>
          </a:p>
          <a:p>
            <a:pPr marL="171450" indent="-171450">
              <a:buFont typeface="Arial" panose="020B0604020202020204" pitchFamily="34" charset="0"/>
              <a:buChar char="•"/>
            </a:pPr>
            <a:r>
              <a:rPr lang="en-US" dirty="0"/>
              <a:t>Solvents</a:t>
            </a:r>
          </a:p>
          <a:p>
            <a:pPr marL="171450" indent="-171450">
              <a:buFont typeface="Arial" panose="020B0604020202020204" pitchFamily="34" charset="0"/>
              <a:buChar char="•"/>
            </a:pPr>
            <a:r>
              <a:rPr lang="en-US" dirty="0"/>
              <a:t>Oils </a:t>
            </a:r>
          </a:p>
          <a:p>
            <a:pPr marL="0" indent="0">
              <a:buFont typeface="Arial" panose="020B0604020202020204" pitchFamily="34" charset="0"/>
              <a:buNone/>
            </a:pPr>
            <a:r>
              <a:rPr lang="en-US" dirty="0"/>
              <a:t>Hazmat Kits </a:t>
            </a:r>
          </a:p>
          <a:p>
            <a:pPr marL="171450" indent="-171450">
              <a:buFont typeface="Arial" panose="020B0604020202020204" pitchFamily="34" charset="0"/>
              <a:buChar char="•"/>
            </a:pPr>
            <a:r>
              <a:rPr lang="en-US" dirty="0"/>
              <a:t>Chemical spills</a:t>
            </a:r>
          </a:p>
          <a:p>
            <a:pPr marL="171450" indent="-171450">
              <a:buFont typeface="Arial" panose="020B0604020202020204" pitchFamily="34" charset="0"/>
              <a:buChar char="•"/>
            </a:pPr>
            <a:r>
              <a:rPr lang="en-US" dirty="0"/>
              <a:t>Acids</a:t>
            </a:r>
          </a:p>
          <a:p>
            <a:pPr marL="171450" indent="-171450">
              <a:buFont typeface="Arial" panose="020B0604020202020204" pitchFamily="34" charset="0"/>
              <a:buChar char="•"/>
            </a:pPr>
            <a:r>
              <a:rPr lang="en-US" dirty="0"/>
              <a:t>Base</a:t>
            </a:r>
          </a:p>
          <a:p>
            <a:pPr marL="0" indent="0">
              <a:buFont typeface="Arial" panose="020B0604020202020204" pitchFamily="34" charset="0"/>
              <a:buNone/>
            </a:pPr>
            <a:r>
              <a:rPr lang="en-US" dirty="0"/>
              <a:t>what happens when these kits fall off a dock? Do they float? Are they damaged?  </a:t>
            </a:r>
          </a:p>
        </p:txBody>
      </p:sp>
      <p:sp>
        <p:nvSpPr>
          <p:cNvPr id="4" name="Slide Number Placeholder 3">
            <a:extLst>
              <a:ext uri="{FF2B5EF4-FFF2-40B4-BE49-F238E27FC236}">
                <a16:creationId xmlns:a16="http://schemas.microsoft.com/office/drawing/2014/main" id="{BA96AC78-8D5E-47FD-E822-35D4A973392A}"/>
              </a:ext>
            </a:extLst>
          </p:cNvPr>
          <p:cNvSpPr>
            <a:spLocks noGrp="1"/>
          </p:cNvSpPr>
          <p:nvPr>
            <p:ph type="sldNum" sz="quarter" idx="5"/>
          </p:nvPr>
        </p:nvSpPr>
        <p:spPr/>
        <p:txBody>
          <a:bodyPr/>
          <a:lstStyle/>
          <a:p>
            <a:fld id="{FDA5EF4D-11F9-4E13-8282-1D5C65AA235E}" type="slidenum">
              <a:rPr lang="en-US" smtClean="0"/>
              <a:t>12</a:t>
            </a:fld>
            <a:endParaRPr lang="en-US"/>
          </a:p>
        </p:txBody>
      </p:sp>
    </p:spTree>
    <p:extLst>
      <p:ext uri="{BB962C8B-B14F-4D97-AF65-F5344CB8AC3E}">
        <p14:creationId xmlns:p14="http://schemas.microsoft.com/office/powerpoint/2010/main" val="3634721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1FB7-621C-0DBD-018A-2F3B2003F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8BEC7-21A6-E133-F634-8221E73F0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22D6F-4AD7-8BB7-B608-6FDC9137C75F}"/>
              </a:ext>
            </a:extLst>
          </p:cNvPr>
          <p:cNvSpPr>
            <a:spLocks noGrp="1"/>
          </p:cNvSpPr>
          <p:nvPr>
            <p:ph type="body" idx="1"/>
          </p:nvPr>
        </p:nvSpPr>
        <p:spPr/>
        <p:txBody>
          <a:bodyPr/>
          <a:lstStyle/>
          <a:p>
            <a:r>
              <a:rPr lang="en-US" dirty="0"/>
              <a:t>Keeping debris off the docks and out of the water </a:t>
            </a:r>
          </a:p>
          <a:p>
            <a:pPr marL="171450" indent="-171450">
              <a:buFont typeface="Arial" panose="020B0604020202020204" pitchFamily="34" charset="0"/>
              <a:buChar char="•"/>
            </a:pPr>
            <a:r>
              <a:rPr lang="en-US" dirty="0"/>
              <a:t>Placing proper trash receptacles</a:t>
            </a:r>
          </a:p>
          <a:p>
            <a:pPr marL="171450" indent="-171450">
              <a:buFont typeface="Arial" panose="020B0604020202020204" pitchFamily="34" charset="0"/>
              <a:buChar char="•"/>
            </a:pPr>
            <a:r>
              <a:rPr lang="en-US" dirty="0"/>
              <a:t>Handling of waste oil</a:t>
            </a:r>
          </a:p>
          <a:p>
            <a:pPr marL="171450" indent="-171450">
              <a:buFont typeface="Arial" panose="020B0604020202020204" pitchFamily="34" charset="0"/>
              <a:buChar char="•"/>
            </a:pPr>
            <a:r>
              <a:rPr lang="en-US" dirty="0"/>
              <a:t>Community salt snow storage</a:t>
            </a:r>
          </a:p>
          <a:p>
            <a:pPr marL="171450" indent="-171450">
              <a:buFont typeface="Arial" panose="020B0604020202020204" pitchFamily="34" charset="0"/>
              <a:buChar char="•"/>
            </a:pPr>
            <a:r>
              <a:rPr lang="en-US" dirty="0"/>
              <a:t>Employee training on </a:t>
            </a:r>
            <a:r>
              <a:rPr lang="en-US" dirty="0" err="1"/>
              <a:t>maintaince</a:t>
            </a:r>
            <a:r>
              <a:rPr lang="en-US" dirty="0"/>
              <a:t> </a:t>
            </a:r>
          </a:p>
          <a:p>
            <a:pPr marL="171450" indent="-171450">
              <a:buFont typeface="Arial" panose="020B0604020202020204" pitchFamily="34" charset="0"/>
              <a:buChar char="•"/>
            </a:pPr>
            <a:r>
              <a:rPr lang="en-US" dirty="0"/>
              <a:t>Storm water traps </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42E22DCF-0A54-4238-7425-5AD8DFC2FAD5}"/>
              </a:ext>
            </a:extLst>
          </p:cNvPr>
          <p:cNvSpPr>
            <a:spLocks noGrp="1"/>
          </p:cNvSpPr>
          <p:nvPr>
            <p:ph type="sldNum" sz="quarter" idx="5"/>
          </p:nvPr>
        </p:nvSpPr>
        <p:spPr/>
        <p:txBody>
          <a:bodyPr/>
          <a:lstStyle/>
          <a:p>
            <a:fld id="{FDA5EF4D-11F9-4E13-8282-1D5C65AA235E}" type="slidenum">
              <a:rPr lang="en-US" smtClean="0"/>
              <a:t>13</a:t>
            </a:fld>
            <a:endParaRPr lang="en-US"/>
          </a:p>
        </p:txBody>
      </p:sp>
    </p:spTree>
    <p:extLst>
      <p:ext uri="{BB962C8B-B14F-4D97-AF65-F5344CB8AC3E}">
        <p14:creationId xmlns:p14="http://schemas.microsoft.com/office/powerpoint/2010/main" val="1985058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F24D6-B9FB-E062-C8A4-CFCA00AEE3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51F3C-6027-604A-B74C-5140C5E06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4BC73-0DE2-3ABF-5768-FF5EEFA947DA}"/>
              </a:ext>
            </a:extLst>
          </p:cNvPr>
          <p:cNvSpPr>
            <a:spLocks noGrp="1"/>
          </p:cNvSpPr>
          <p:nvPr>
            <p:ph type="body" idx="1"/>
          </p:nvPr>
        </p:nvSpPr>
        <p:spPr/>
        <p:txBody>
          <a:bodyPr/>
          <a:lstStyle/>
          <a:p>
            <a:r>
              <a:rPr lang="en-US" dirty="0"/>
              <a:t>Lights, buoys and beacons</a:t>
            </a:r>
          </a:p>
        </p:txBody>
      </p:sp>
      <p:sp>
        <p:nvSpPr>
          <p:cNvPr id="4" name="Slide Number Placeholder 3">
            <a:extLst>
              <a:ext uri="{FF2B5EF4-FFF2-40B4-BE49-F238E27FC236}">
                <a16:creationId xmlns:a16="http://schemas.microsoft.com/office/drawing/2014/main" id="{AF77A0C5-03EE-AE0C-9573-55CFFA19EAE5}"/>
              </a:ext>
            </a:extLst>
          </p:cNvPr>
          <p:cNvSpPr>
            <a:spLocks noGrp="1"/>
          </p:cNvSpPr>
          <p:nvPr>
            <p:ph type="sldNum" sz="quarter" idx="5"/>
          </p:nvPr>
        </p:nvSpPr>
        <p:spPr/>
        <p:txBody>
          <a:bodyPr/>
          <a:lstStyle/>
          <a:p>
            <a:fld id="{FDA5EF4D-11F9-4E13-8282-1D5C65AA235E}" type="slidenum">
              <a:rPr lang="en-US" smtClean="0"/>
              <a:t>14</a:t>
            </a:fld>
            <a:endParaRPr lang="en-US"/>
          </a:p>
        </p:txBody>
      </p:sp>
    </p:spTree>
    <p:extLst>
      <p:ext uri="{BB962C8B-B14F-4D97-AF65-F5344CB8AC3E}">
        <p14:creationId xmlns:p14="http://schemas.microsoft.com/office/powerpoint/2010/main" val="3401852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EA56E-6DB1-B6BF-29DC-669CF499C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227D7-B10B-A95E-1E1D-7B5758DB74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B086C-629D-A38A-E10F-D3117A792A37}"/>
              </a:ext>
            </a:extLst>
          </p:cNvPr>
          <p:cNvSpPr>
            <a:spLocks noGrp="1"/>
          </p:cNvSpPr>
          <p:nvPr>
            <p:ph type="body" idx="1"/>
          </p:nvPr>
        </p:nvSpPr>
        <p:spPr/>
        <p:txBody>
          <a:bodyPr/>
          <a:lstStyle/>
          <a:p>
            <a:r>
              <a:rPr lang="en-US" dirty="0"/>
              <a:t>Removing Combustible Debris</a:t>
            </a:r>
          </a:p>
          <a:p>
            <a:r>
              <a:rPr lang="en-US" dirty="0"/>
              <a:t>Cleaning up flammable or Combustible liquids and spills</a:t>
            </a:r>
          </a:p>
          <a:p>
            <a:r>
              <a:rPr lang="en-US" dirty="0"/>
              <a:t>Approval of local fire regulations </a:t>
            </a:r>
          </a:p>
          <a:p>
            <a:r>
              <a:rPr lang="en-US" dirty="0"/>
              <a:t>Fire extinguishers (portable and fire suppression system) </a:t>
            </a:r>
          </a:p>
          <a:p>
            <a:r>
              <a:rPr lang="en-US" dirty="0"/>
              <a:t>Emergency communication</a:t>
            </a:r>
          </a:p>
        </p:txBody>
      </p:sp>
      <p:sp>
        <p:nvSpPr>
          <p:cNvPr id="4" name="Slide Number Placeholder 3">
            <a:extLst>
              <a:ext uri="{FF2B5EF4-FFF2-40B4-BE49-F238E27FC236}">
                <a16:creationId xmlns:a16="http://schemas.microsoft.com/office/drawing/2014/main" id="{E7EB97E7-3A08-46CA-B661-7686DBF9A530}"/>
              </a:ext>
            </a:extLst>
          </p:cNvPr>
          <p:cNvSpPr>
            <a:spLocks noGrp="1"/>
          </p:cNvSpPr>
          <p:nvPr>
            <p:ph type="sldNum" sz="quarter" idx="5"/>
          </p:nvPr>
        </p:nvSpPr>
        <p:spPr/>
        <p:txBody>
          <a:bodyPr/>
          <a:lstStyle/>
          <a:p>
            <a:fld id="{FDA5EF4D-11F9-4E13-8282-1D5C65AA235E}" type="slidenum">
              <a:rPr lang="en-US" smtClean="0"/>
              <a:t>15</a:t>
            </a:fld>
            <a:endParaRPr lang="en-US"/>
          </a:p>
        </p:txBody>
      </p:sp>
    </p:spTree>
    <p:extLst>
      <p:ext uri="{BB962C8B-B14F-4D97-AF65-F5344CB8AC3E}">
        <p14:creationId xmlns:p14="http://schemas.microsoft.com/office/powerpoint/2010/main" val="1865590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E315C-FA80-B63A-2361-D64505962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7107B-38E8-6D49-89F3-28411394D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DED80-2A11-FB94-6D14-0DE7CB0A9CAB}"/>
              </a:ext>
            </a:extLst>
          </p:cNvPr>
          <p:cNvSpPr>
            <a:spLocks noGrp="1"/>
          </p:cNvSpPr>
          <p:nvPr>
            <p:ph type="body" idx="1"/>
          </p:nvPr>
        </p:nvSpPr>
        <p:spPr/>
        <p:txBody>
          <a:bodyPr/>
          <a:lstStyle/>
          <a:p>
            <a:endParaRPr lang="en-US" dirty="0"/>
          </a:p>
          <a:p>
            <a:r>
              <a:rPr lang="en-US" dirty="0"/>
              <a:t>Location of Standpipes so that no point is more than 150 feet from a hose connection </a:t>
            </a:r>
          </a:p>
          <a:p>
            <a:endParaRPr lang="en-US" dirty="0"/>
          </a:p>
          <a:p>
            <a:pPr algn="l">
              <a:buFont typeface="+mj-lt"/>
              <a:buNone/>
            </a:pPr>
            <a:r>
              <a:rPr lang="en-US" b="0" i="0" dirty="0">
                <a:solidFill>
                  <a:srgbClr val="242424"/>
                </a:solidFill>
                <a:effectLst/>
                <a:latin typeface="Segoe UI" panose="020B0502040204020203" pitchFamily="34" charset="0"/>
              </a:rPr>
              <a:t>Types of Standpipes:</a:t>
            </a:r>
          </a:p>
          <a:p>
            <a:pPr marL="228600" indent="-228600" algn="l">
              <a:buFont typeface="+mj-lt"/>
              <a:buAutoNum type="arabicPeriod"/>
            </a:pPr>
            <a:r>
              <a:rPr lang="en-US" b="0" i="0" dirty="0">
                <a:solidFill>
                  <a:srgbClr val="242424"/>
                </a:solidFill>
                <a:effectLst/>
                <a:latin typeface="Segoe UI" panose="020B0502040204020203" pitchFamily="34" charset="0"/>
              </a:rPr>
              <a:t>Class I: Designed for use by fire departments. These systems have 2.5-inch hose connections.</a:t>
            </a:r>
          </a:p>
          <a:p>
            <a:pPr marL="228600" indent="-228600" algn="l">
              <a:buFont typeface="+mj-lt"/>
              <a:buAutoNum type="arabicPeriod"/>
            </a:pPr>
            <a:r>
              <a:rPr lang="en-US" b="0" i="0" dirty="0">
                <a:solidFill>
                  <a:srgbClr val="242424"/>
                </a:solidFill>
                <a:effectLst/>
                <a:latin typeface="Segoe UI" panose="020B0502040204020203" pitchFamily="34" charset="0"/>
              </a:rPr>
              <a:t>Class II: Intended for use by building occupants and first responders. These systems have 1.5-inch hose connections and are equipped with hoses.</a:t>
            </a:r>
          </a:p>
          <a:p>
            <a:pPr marL="228600" indent="-228600" algn="l">
              <a:buFont typeface="+mj-lt"/>
              <a:buAutoNum type="arabicPeriod"/>
            </a:pPr>
            <a:r>
              <a:rPr lang="en-US" b="0" i="0" dirty="0">
                <a:solidFill>
                  <a:srgbClr val="242424"/>
                </a:solidFill>
                <a:effectLst/>
                <a:latin typeface="Segoe UI" panose="020B0502040204020203" pitchFamily="34" charset="0"/>
              </a:rPr>
              <a:t>Class III: A combination of Class I and II, providing both 1.5-inch and 2.5-inch hose connections.</a:t>
            </a:r>
          </a:p>
          <a:p>
            <a:pPr marL="0" indent="0" algn="l">
              <a:buFont typeface="+mj-lt"/>
              <a:buNone/>
            </a:pPr>
            <a:endParaRPr lang="en-US" b="0" i="0" dirty="0">
              <a:solidFill>
                <a:srgbClr val="242424"/>
              </a:solidFill>
              <a:effectLst/>
              <a:latin typeface="Segoe UI" panose="020B0502040204020203"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42A86526-4B23-5E9F-52C7-F5F9FC5CF69F}"/>
              </a:ext>
            </a:extLst>
          </p:cNvPr>
          <p:cNvSpPr>
            <a:spLocks noGrp="1"/>
          </p:cNvSpPr>
          <p:nvPr>
            <p:ph type="sldNum" sz="quarter" idx="5"/>
          </p:nvPr>
        </p:nvSpPr>
        <p:spPr/>
        <p:txBody>
          <a:bodyPr/>
          <a:lstStyle/>
          <a:p>
            <a:fld id="{FDA5EF4D-11F9-4E13-8282-1D5C65AA235E}" type="slidenum">
              <a:rPr lang="en-US" smtClean="0"/>
              <a:t>16</a:t>
            </a:fld>
            <a:endParaRPr lang="en-US"/>
          </a:p>
        </p:txBody>
      </p:sp>
    </p:spTree>
    <p:extLst>
      <p:ext uri="{BB962C8B-B14F-4D97-AF65-F5344CB8AC3E}">
        <p14:creationId xmlns:p14="http://schemas.microsoft.com/office/powerpoint/2010/main" val="920363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FB862-E93B-E5E1-07A5-E8F7EFEAB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21BB5-1F16-07F2-D5C5-567B837F7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5E456-2F53-8FD3-F1E7-69EE3BBB6565}"/>
              </a:ext>
            </a:extLst>
          </p:cNvPr>
          <p:cNvSpPr>
            <a:spLocks noGrp="1"/>
          </p:cNvSpPr>
          <p:nvPr>
            <p:ph type="body" idx="1"/>
          </p:nvPr>
        </p:nvSpPr>
        <p:spPr/>
        <p:txBody>
          <a:bodyPr/>
          <a:lstStyle/>
          <a:p>
            <a:pPr marL="0" indent="0" algn="l">
              <a:buFont typeface="+mj-lt"/>
              <a:buNone/>
            </a:pPr>
            <a:r>
              <a:rPr lang="en-US" b="0" i="0" dirty="0">
                <a:solidFill>
                  <a:srgbClr val="242424"/>
                </a:solidFill>
                <a:effectLst/>
                <a:latin typeface="Segoe UI" panose="020B0502040204020203" pitchFamily="34" charset="0"/>
              </a:rPr>
              <a:t>Water supply</a:t>
            </a:r>
          </a:p>
          <a:p>
            <a:pPr marL="171450" indent="-171450" algn="l">
              <a:buFont typeface="Arial" panose="020B0604020202020204" pitchFamily="34" charset="0"/>
              <a:buChar char="•"/>
            </a:pPr>
            <a:r>
              <a:rPr lang="en-US" b="0" i="0" dirty="0">
                <a:solidFill>
                  <a:srgbClr val="242424"/>
                </a:solidFill>
                <a:effectLst/>
                <a:latin typeface="Segoe UI" panose="020B0502040204020203" pitchFamily="34" charset="0"/>
              </a:rPr>
              <a:t>Reliable source, constant supply</a:t>
            </a:r>
          </a:p>
          <a:p>
            <a:pPr marL="171450" indent="-171450" algn="l">
              <a:buFont typeface="Arial" panose="020B0604020202020204" pitchFamily="34" charset="0"/>
              <a:buChar char="•"/>
            </a:pPr>
            <a:r>
              <a:rPr lang="en-US" b="0" i="0" dirty="0">
                <a:solidFill>
                  <a:srgbClr val="242424"/>
                </a:solidFill>
                <a:effectLst/>
                <a:latin typeface="Segoe UI" panose="020B0502040204020203" pitchFamily="34" charset="0"/>
              </a:rPr>
              <a:t>Are they dry standpipes can a pump truck connect?  Connect to a hydrant? </a:t>
            </a:r>
          </a:p>
          <a:p>
            <a:pPr marL="171450" indent="-171450" algn="l">
              <a:buFont typeface="Arial" panose="020B0604020202020204" pitchFamily="34" charset="0"/>
              <a:buChar char="•"/>
            </a:pPr>
            <a:endParaRPr lang="en-US" b="0" i="0" dirty="0">
              <a:solidFill>
                <a:srgbClr val="242424"/>
              </a:solidFill>
              <a:effectLst/>
              <a:latin typeface="Segoe UI" panose="020B0502040204020203" pitchFamily="34" charset="0"/>
            </a:endParaRPr>
          </a:p>
          <a:p>
            <a:pPr marL="0" indent="0" algn="l">
              <a:buFont typeface="Arial" panose="020B0604020202020204" pitchFamily="34" charset="0"/>
              <a:buNone/>
            </a:pPr>
            <a:r>
              <a:rPr lang="en-US" b="0" i="0" dirty="0">
                <a:solidFill>
                  <a:srgbClr val="242424"/>
                </a:solidFill>
                <a:effectLst/>
                <a:latin typeface="Segoe UI" panose="020B0502040204020203" pitchFamily="34" charset="0"/>
              </a:rPr>
              <a:t>Inspections and testing </a:t>
            </a:r>
          </a:p>
          <a:p>
            <a:pPr marL="171450" indent="-171450" algn="l">
              <a:buFont typeface="Arial" panose="020B0604020202020204" pitchFamily="34" charset="0"/>
              <a:buChar char="•"/>
            </a:pPr>
            <a:r>
              <a:rPr lang="en-US" b="0" i="0" dirty="0">
                <a:solidFill>
                  <a:srgbClr val="242424"/>
                </a:solidFill>
                <a:effectLst/>
                <a:latin typeface="Segoe UI" panose="020B0502040204020203" pitchFamily="34" charset="0"/>
              </a:rPr>
              <a:t>Records</a:t>
            </a:r>
          </a:p>
          <a:p>
            <a:pPr marL="171450" indent="-171450" algn="l">
              <a:buFont typeface="Arial" panose="020B0604020202020204" pitchFamily="34" charset="0"/>
              <a:buChar char="•"/>
            </a:pPr>
            <a:r>
              <a:rPr lang="en-US" b="0" i="0" dirty="0">
                <a:solidFill>
                  <a:srgbClr val="242424"/>
                </a:solidFill>
                <a:effectLst/>
                <a:latin typeface="Segoe UI" panose="020B0502040204020203" pitchFamily="34" charset="0"/>
              </a:rPr>
              <a:t>Repairs and tested </a:t>
            </a:r>
          </a:p>
          <a:p>
            <a:endParaRPr lang="en-US" dirty="0"/>
          </a:p>
        </p:txBody>
      </p:sp>
      <p:sp>
        <p:nvSpPr>
          <p:cNvPr id="4" name="Slide Number Placeholder 3">
            <a:extLst>
              <a:ext uri="{FF2B5EF4-FFF2-40B4-BE49-F238E27FC236}">
                <a16:creationId xmlns:a16="http://schemas.microsoft.com/office/drawing/2014/main" id="{5224E93A-0E02-5AD8-B6BF-2EB5BCB6A901}"/>
              </a:ext>
            </a:extLst>
          </p:cNvPr>
          <p:cNvSpPr>
            <a:spLocks noGrp="1"/>
          </p:cNvSpPr>
          <p:nvPr>
            <p:ph type="sldNum" sz="quarter" idx="5"/>
          </p:nvPr>
        </p:nvSpPr>
        <p:spPr/>
        <p:txBody>
          <a:bodyPr/>
          <a:lstStyle/>
          <a:p>
            <a:fld id="{FDA5EF4D-11F9-4E13-8282-1D5C65AA235E}" type="slidenum">
              <a:rPr lang="en-US" smtClean="0"/>
              <a:t>17</a:t>
            </a:fld>
            <a:endParaRPr lang="en-US"/>
          </a:p>
        </p:txBody>
      </p:sp>
    </p:spTree>
    <p:extLst>
      <p:ext uri="{BB962C8B-B14F-4D97-AF65-F5344CB8AC3E}">
        <p14:creationId xmlns:p14="http://schemas.microsoft.com/office/powerpoint/2010/main" val="1596077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641E0-C6CA-2C6D-B6F5-6BBB3CF5F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87435-1C39-5F74-5B87-B4652B326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6C17E2-A765-DBCE-4230-2520090F4660}"/>
              </a:ext>
            </a:extLst>
          </p:cNvPr>
          <p:cNvSpPr>
            <a:spLocks noGrp="1"/>
          </p:cNvSpPr>
          <p:nvPr>
            <p:ph type="body" idx="1"/>
          </p:nvPr>
        </p:nvSpPr>
        <p:spPr/>
        <p:txBody>
          <a:bodyPr/>
          <a:lstStyle/>
          <a:p>
            <a:r>
              <a:rPr lang="en-US" dirty="0"/>
              <a:t>Fixed Fire Suppression Systems </a:t>
            </a:r>
          </a:p>
          <a:p>
            <a:pPr marL="171450" indent="-171450">
              <a:buFont typeface="Arial" panose="020B0604020202020204" pitchFamily="34" charset="0"/>
              <a:buChar char="•"/>
            </a:pPr>
            <a:r>
              <a:rPr lang="en-US" dirty="0"/>
              <a:t>Does a building need a sprinkler system?</a:t>
            </a:r>
          </a:p>
          <a:p>
            <a:pPr marL="171450" indent="-171450">
              <a:buFont typeface="Arial" panose="020B0604020202020204" pitchFamily="34" charset="0"/>
              <a:buChar char="•"/>
            </a:pPr>
            <a:r>
              <a:rPr lang="en-US" dirty="0"/>
              <a:t>Cabinets for extinguishers </a:t>
            </a:r>
          </a:p>
          <a:p>
            <a:pPr marL="628650" lvl="1" indent="-171450">
              <a:buFont typeface="Arial" panose="020B0604020202020204" pitchFamily="34" charset="0"/>
              <a:buChar char="•"/>
            </a:pPr>
            <a:r>
              <a:rPr lang="en-US" dirty="0"/>
              <a:t>Protected from elements and other items</a:t>
            </a:r>
          </a:p>
          <a:p>
            <a:pPr marL="628650" lvl="1" indent="-171450">
              <a:buFont typeface="Arial" panose="020B0604020202020204" pitchFamily="34" charset="0"/>
              <a:buChar char="•"/>
            </a:pPr>
            <a:r>
              <a:rPr lang="en-US" dirty="0"/>
              <a:t>Inspected for compliance</a:t>
            </a:r>
          </a:p>
          <a:p>
            <a:pPr marL="171450" lvl="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85560B3-5EC7-3CCC-9A14-243F3EF7F447}"/>
              </a:ext>
            </a:extLst>
          </p:cNvPr>
          <p:cNvSpPr>
            <a:spLocks noGrp="1"/>
          </p:cNvSpPr>
          <p:nvPr>
            <p:ph type="sldNum" sz="quarter" idx="5"/>
          </p:nvPr>
        </p:nvSpPr>
        <p:spPr/>
        <p:txBody>
          <a:bodyPr/>
          <a:lstStyle/>
          <a:p>
            <a:fld id="{FDA5EF4D-11F9-4E13-8282-1D5C65AA235E}" type="slidenum">
              <a:rPr lang="en-US" smtClean="0"/>
              <a:t>18</a:t>
            </a:fld>
            <a:endParaRPr lang="en-US"/>
          </a:p>
        </p:txBody>
      </p:sp>
    </p:spTree>
    <p:extLst>
      <p:ext uri="{BB962C8B-B14F-4D97-AF65-F5344CB8AC3E}">
        <p14:creationId xmlns:p14="http://schemas.microsoft.com/office/powerpoint/2010/main" val="3448329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focus on stormwater and runoff which is critical to protecting our main resource, the water body of the marina.</a:t>
            </a:r>
          </a:p>
        </p:txBody>
      </p:sp>
      <p:sp>
        <p:nvSpPr>
          <p:cNvPr id="4" name="Slide Number Placeholder 3"/>
          <p:cNvSpPr>
            <a:spLocks noGrp="1"/>
          </p:cNvSpPr>
          <p:nvPr>
            <p:ph type="sldNum" sz="quarter" idx="5"/>
          </p:nvPr>
        </p:nvSpPr>
        <p:spPr/>
        <p:txBody>
          <a:bodyPr/>
          <a:lstStyle/>
          <a:p>
            <a:fld id="{FDA5EF4D-11F9-4E13-8282-1D5C65AA235E}" type="slidenum">
              <a:rPr lang="en-US" smtClean="0"/>
              <a:t>19</a:t>
            </a:fld>
            <a:endParaRPr lang="en-US"/>
          </a:p>
        </p:txBody>
      </p:sp>
    </p:spTree>
    <p:extLst>
      <p:ext uri="{BB962C8B-B14F-4D97-AF65-F5344CB8AC3E}">
        <p14:creationId xmlns:p14="http://schemas.microsoft.com/office/powerpoint/2010/main" val="1858224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Introductions</a:t>
            </a:r>
          </a:p>
          <a:p>
            <a:r>
              <a:rPr lang="en-US" dirty="0"/>
              <a:t>Introduce MSA where located and work</a:t>
            </a:r>
          </a:p>
        </p:txBody>
      </p:sp>
      <p:sp>
        <p:nvSpPr>
          <p:cNvPr id="4" name="Slide Number Placeholder 3"/>
          <p:cNvSpPr>
            <a:spLocks noGrp="1"/>
          </p:cNvSpPr>
          <p:nvPr>
            <p:ph type="sldNum" sz="quarter" idx="5"/>
          </p:nvPr>
        </p:nvSpPr>
        <p:spPr/>
        <p:txBody>
          <a:bodyPr/>
          <a:lstStyle/>
          <a:p>
            <a:fld id="{FDA5EF4D-11F9-4E13-8282-1D5C65AA235E}" type="slidenum">
              <a:rPr lang="en-US" smtClean="0"/>
              <a:t>2</a:t>
            </a:fld>
            <a:endParaRPr lang="en-US"/>
          </a:p>
        </p:txBody>
      </p:sp>
    </p:spTree>
    <p:extLst>
      <p:ext uri="{BB962C8B-B14F-4D97-AF65-F5344CB8AC3E}">
        <p14:creationId xmlns:p14="http://schemas.microsoft.com/office/powerpoint/2010/main" val="3897862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15694-5EFF-227B-4853-77AB474B4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C62A51-9366-019D-613D-F347A6D98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AF8EE-FABD-E113-37B6-46897011A9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033128-4392-0372-3036-A8AE08F51A1E}"/>
              </a:ext>
            </a:extLst>
          </p:cNvPr>
          <p:cNvSpPr>
            <a:spLocks noGrp="1"/>
          </p:cNvSpPr>
          <p:nvPr>
            <p:ph type="sldNum" sz="quarter" idx="5"/>
          </p:nvPr>
        </p:nvSpPr>
        <p:spPr/>
        <p:txBody>
          <a:bodyPr/>
          <a:lstStyle/>
          <a:p>
            <a:fld id="{FDA5EF4D-11F9-4E13-8282-1D5C65AA235E}" type="slidenum">
              <a:rPr lang="en-US" smtClean="0"/>
              <a:t>20</a:t>
            </a:fld>
            <a:endParaRPr lang="en-US"/>
          </a:p>
        </p:txBody>
      </p:sp>
    </p:spTree>
    <p:extLst>
      <p:ext uri="{BB962C8B-B14F-4D97-AF65-F5344CB8AC3E}">
        <p14:creationId xmlns:p14="http://schemas.microsoft.com/office/powerpoint/2010/main" val="4187909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648CB-0D1B-72E5-7906-C5F0A2760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84D37-98CC-BDF5-3D2D-845B6BD7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288B5C-1EBE-662F-E3F3-A3479A7186AF}"/>
              </a:ext>
            </a:extLst>
          </p:cNvPr>
          <p:cNvSpPr>
            <a:spLocks noGrp="1"/>
          </p:cNvSpPr>
          <p:nvPr>
            <p:ph type="body" idx="1"/>
          </p:nvPr>
        </p:nvSpPr>
        <p:spPr/>
        <p:txBody>
          <a:bodyPr/>
          <a:lstStyle/>
          <a:p>
            <a:r>
              <a:rPr lang="en-US" dirty="0"/>
              <a:t>ADAAG (Americans with Disabilities Act Accessibility Guidelines.</a:t>
            </a:r>
          </a:p>
        </p:txBody>
      </p:sp>
      <p:sp>
        <p:nvSpPr>
          <p:cNvPr id="4" name="Slide Number Placeholder 3">
            <a:extLst>
              <a:ext uri="{FF2B5EF4-FFF2-40B4-BE49-F238E27FC236}">
                <a16:creationId xmlns:a16="http://schemas.microsoft.com/office/drawing/2014/main" id="{FDFCE1C2-E99B-BFEF-9A52-EC6B1B6863B3}"/>
              </a:ext>
            </a:extLst>
          </p:cNvPr>
          <p:cNvSpPr>
            <a:spLocks noGrp="1"/>
          </p:cNvSpPr>
          <p:nvPr>
            <p:ph type="sldNum" sz="quarter" idx="5"/>
          </p:nvPr>
        </p:nvSpPr>
        <p:spPr/>
        <p:txBody>
          <a:bodyPr/>
          <a:lstStyle/>
          <a:p>
            <a:fld id="{FDA5EF4D-11F9-4E13-8282-1D5C65AA235E}" type="slidenum">
              <a:rPr lang="en-US" smtClean="0"/>
              <a:t>21</a:t>
            </a:fld>
            <a:endParaRPr lang="en-US"/>
          </a:p>
        </p:txBody>
      </p:sp>
    </p:spTree>
    <p:extLst>
      <p:ext uri="{BB962C8B-B14F-4D97-AF65-F5344CB8AC3E}">
        <p14:creationId xmlns:p14="http://schemas.microsoft.com/office/powerpoint/2010/main" val="152021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796AA-0C5F-D6FF-54BE-86866FA33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DA18C-84D9-2290-7F04-5EB91A5E86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CD636-9458-8A36-C5AD-575B68A01C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D47F1B-9ECB-75BD-8543-63B9B8785B8F}"/>
              </a:ext>
            </a:extLst>
          </p:cNvPr>
          <p:cNvSpPr>
            <a:spLocks noGrp="1"/>
          </p:cNvSpPr>
          <p:nvPr>
            <p:ph type="sldNum" sz="quarter" idx="5"/>
          </p:nvPr>
        </p:nvSpPr>
        <p:spPr/>
        <p:txBody>
          <a:bodyPr/>
          <a:lstStyle/>
          <a:p>
            <a:fld id="{FDA5EF4D-11F9-4E13-8282-1D5C65AA235E}" type="slidenum">
              <a:rPr lang="en-US" smtClean="0"/>
              <a:t>22</a:t>
            </a:fld>
            <a:endParaRPr lang="en-US"/>
          </a:p>
        </p:txBody>
      </p:sp>
    </p:spTree>
    <p:extLst>
      <p:ext uri="{BB962C8B-B14F-4D97-AF65-F5344CB8AC3E}">
        <p14:creationId xmlns:p14="http://schemas.microsoft.com/office/powerpoint/2010/main" val="3127269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39B04-7241-61DA-FB60-00D7520F4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4A71A-6B33-B948-B5CD-BEFC56230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90AB5-8582-8EB8-58BB-9D3045A2E84B}"/>
              </a:ext>
            </a:extLst>
          </p:cNvPr>
          <p:cNvSpPr>
            <a:spLocks noGrp="1"/>
          </p:cNvSpPr>
          <p:nvPr>
            <p:ph type="body" idx="1"/>
          </p:nvPr>
        </p:nvSpPr>
        <p:spPr/>
        <p:txBody>
          <a:bodyPr/>
          <a:lstStyle/>
          <a:p>
            <a:pPr algn="l"/>
            <a:r>
              <a:rPr lang="en-US" b="0" i="0" dirty="0">
                <a:solidFill>
                  <a:srgbClr val="242424"/>
                </a:solidFill>
                <a:effectLst/>
                <a:latin typeface="Segoe UI" panose="020B0502040204020203" pitchFamily="34" charset="0"/>
              </a:rPr>
              <a:t>Green Infrastructure Zones / Water Quality Enhancement Areas</a:t>
            </a:r>
          </a:p>
          <a:p>
            <a:pPr algn="l">
              <a:spcBef>
                <a:spcPts val="750"/>
              </a:spcBef>
              <a:spcAft>
                <a:spcPts val="750"/>
              </a:spcAft>
              <a:buFont typeface="Arial" panose="020B0604020202020204" pitchFamily="34" charset="0"/>
              <a:buChar char="•"/>
            </a:pPr>
            <a:r>
              <a:rPr lang="en-US" b="0" i="0" dirty="0">
                <a:solidFill>
                  <a:srgbClr val="242424"/>
                </a:solidFill>
                <a:effectLst/>
                <a:latin typeface="Segoe UI" panose="020B0502040204020203" pitchFamily="34" charset="0"/>
              </a:rPr>
              <a:t>Sustainable Design</a:t>
            </a:r>
          </a:p>
          <a:p>
            <a:pPr algn="l">
              <a:spcBef>
                <a:spcPts val="750"/>
              </a:spcBef>
              <a:spcAft>
                <a:spcPts val="750"/>
              </a:spcAft>
              <a:buFont typeface="Arial" panose="020B0604020202020204" pitchFamily="34" charset="0"/>
              <a:buChar char="•"/>
            </a:pPr>
            <a:r>
              <a:rPr lang="en-US" b="0" i="0" dirty="0">
                <a:solidFill>
                  <a:srgbClr val="242424"/>
                </a:solidFill>
                <a:effectLst/>
                <a:latin typeface="Segoe UI" panose="020B0502040204020203" pitchFamily="34" charset="0"/>
              </a:rPr>
              <a:t>Biodiversity Support</a:t>
            </a:r>
          </a:p>
          <a:p>
            <a:pPr algn="l">
              <a:spcBef>
                <a:spcPts val="750"/>
              </a:spcBef>
              <a:spcAft>
                <a:spcPts val="750"/>
              </a:spcAft>
              <a:buFont typeface="Arial" panose="020B0604020202020204" pitchFamily="34" charset="0"/>
              <a:buChar char="•"/>
            </a:pPr>
            <a:r>
              <a:rPr lang="en-US" b="0" i="0" dirty="0">
                <a:solidFill>
                  <a:srgbClr val="242424"/>
                </a:solidFill>
                <a:effectLst/>
                <a:latin typeface="Segoe UI" panose="020B0502040204020203" pitchFamily="34" charset="0"/>
              </a:rPr>
              <a:t>Adds to Aesthetic Value</a:t>
            </a:r>
          </a:p>
          <a:p>
            <a:pPr algn="l">
              <a:spcBef>
                <a:spcPts val="750"/>
              </a:spcBef>
              <a:spcAft>
                <a:spcPts val="750"/>
              </a:spcAft>
              <a:buFont typeface="Arial" panose="020B0604020202020204" pitchFamily="34" charset="0"/>
              <a:buChar char="•"/>
            </a:pPr>
            <a:r>
              <a:rPr lang="en-US" b="0" i="0" dirty="0">
                <a:solidFill>
                  <a:srgbClr val="242424"/>
                </a:solidFill>
                <a:effectLst/>
                <a:latin typeface="Segoe UI" panose="020B0502040204020203" pitchFamily="34" charset="0"/>
              </a:rPr>
              <a:t>Pollution Reduction</a:t>
            </a:r>
          </a:p>
          <a:p>
            <a:pPr lvl="1" algn="l">
              <a:spcBef>
                <a:spcPts val="750"/>
              </a:spcBef>
              <a:spcAft>
                <a:spcPts val="750"/>
              </a:spcAft>
              <a:buFont typeface="Arial" panose="020B0604020202020204" pitchFamily="34" charset="0"/>
              <a:buChar char="•"/>
            </a:pPr>
            <a:r>
              <a:rPr lang="en-US" b="0" i="0" dirty="0">
                <a:solidFill>
                  <a:srgbClr val="242424"/>
                </a:solidFill>
                <a:effectLst/>
                <a:latin typeface="Segoe UI" panose="020B0502040204020203" pitchFamily="34" charset="0"/>
              </a:rPr>
              <a:t>Nutrient Management: Reduces nutrient loads, preventing issues like algal blooms</a:t>
            </a:r>
          </a:p>
          <a:p>
            <a:pPr algn="l">
              <a:spcBef>
                <a:spcPts val="750"/>
              </a:spcBef>
              <a:spcAft>
                <a:spcPts val="750"/>
              </a:spcAft>
              <a:buFont typeface="Arial" panose="020B0604020202020204" pitchFamily="34" charset="0"/>
              <a:buChar char="•"/>
            </a:pPr>
            <a:r>
              <a:rPr lang="en-US" b="0" i="0" dirty="0">
                <a:solidFill>
                  <a:srgbClr val="242424"/>
                </a:solidFill>
                <a:effectLst/>
                <a:latin typeface="Segoe UI" panose="020B0502040204020203" pitchFamily="34" charset="0"/>
              </a:rPr>
              <a:t>Erosion Control</a:t>
            </a:r>
          </a:p>
          <a:p>
            <a:pPr algn="l">
              <a:spcBef>
                <a:spcPts val="750"/>
              </a:spcBef>
              <a:spcAft>
                <a:spcPts val="750"/>
              </a:spcAft>
              <a:buFont typeface="Arial" panose="020B0604020202020204" pitchFamily="34" charset="0"/>
              <a:buChar char="•"/>
            </a:pPr>
            <a:r>
              <a:rPr lang="en-US" b="0" i="0" dirty="0">
                <a:solidFill>
                  <a:srgbClr val="242424"/>
                </a:solidFill>
                <a:effectLst/>
                <a:latin typeface="Segoe UI" panose="020B0502040204020203" pitchFamily="34" charset="0"/>
              </a:rPr>
              <a:t>Regulatory Compliance</a:t>
            </a:r>
            <a:endParaRPr lang="en-US" dirty="0"/>
          </a:p>
        </p:txBody>
      </p:sp>
      <p:sp>
        <p:nvSpPr>
          <p:cNvPr id="4" name="Slide Number Placeholder 3">
            <a:extLst>
              <a:ext uri="{FF2B5EF4-FFF2-40B4-BE49-F238E27FC236}">
                <a16:creationId xmlns:a16="http://schemas.microsoft.com/office/drawing/2014/main" id="{39445CA3-6DC6-CB60-66FF-506ABB0C435E}"/>
              </a:ext>
            </a:extLst>
          </p:cNvPr>
          <p:cNvSpPr>
            <a:spLocks noGrp="1"/>
          </p:cNvSpPr>
          <p:nvPr>
            <p:ph type="sldNum" sz="quarter" idx="5"/>
          </p:nvPr>
        </p:nvSpPr>
        <p:spPr/>
        <p:txBody>
          <a:bodyPr/>
          <a:lstStyle/>
          <a:p>
            <a:fld id="{FDA5EF4D-11F9-4E13-8282-1D5C65AA235E}" type="slidenum">
              <a:rPr lang="en-US" smtClean="0"/>
              <a:t>23</a:t>
            </a:fld>
            <a:endParaRPr lang="en-US"/>
          </a:p>
        </p:txBody>
      </p:sp>
    </p:spTree>
    <p:extLst>
      <p:ext uri="{BB962C8B-B14F-4D97-AF65-F5344CB8AC3E}">
        <p14:creationId xmlns:p14="http://schemas.microsoft.com/office/powerpoint/2010/main" val="2266109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CEE18-2DBC-235E-2725-BCF833CC7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599E6-9894-9076-64F5-F7DFF3F05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F54CD-34D5-673E-4E00-F46D0663600A}"/>
              </a:ext>
            </a:extLst>
          </p:cNvPr>
          <p:cNvSpPr>
            <a:spLocks noGrp="1"/>
          </p:cNvSpPr>
          <p:nvPr>
            <p:ph type="body" idx="1"/>
          </p:nvPr>
        </p:nvSpPr>
        <p:spPr/>
        <p:txBody>
          <a:bodyPr/>
          <a:lstStyle/>
          <a:p>
            <a:pPr marL="171450" indent="-171450" algn="l">
              <a:buFont typeface="Arial" panose="020B0604020202020204" pitchFamily="34" charset="0"/>
              <a:buChar char="•"/>
            </a:pPr>
            <a:r>
              <a:rPr lang="en-US" b="1" i="0" dirty="0">
                <a:solidFill>
                  <a:srgbClr val="242424"/>
                </a:solidFill>
                <a:effectLst/>
                <a:latin typeface="Segoe UI" panose="020B0502040204020203" pitchFamily="34" charset="0"/>
              </a:rPr>
              <a:t>Swirl Concentration</a:t>
            </a:r>
            <a:r>
              <a:rPr lang="en-US" b="0" i="0" dirty="0">
                <a:solidFill>
                  <a:srgbClr val="242424"/>
                </a:solidFill>
                <a:effectLst/>
                <a:latin typeface="Segoe UI" panose="020B0502040204020203" pitchFamily="34" charset="0"/>
              </a:rPr>
              <a:t>: The system uses a swirling motion to separate and capture sediment, debris, and pollutants from stormwater runoff</a:t>
            </a:r>
          </a:p>
          <a:p>
            <a:pPr marL="171450" indent="-171450" algn="l">
              <a:buFont typeface="Arial" panose="020B0604020202020204" pitchFamily="34" charset="0"/>
              <a:buChar char="•"/>
            </a:pPr>
            <a:r>
              <a:rPr lang="en-US" b="1" i="0" dirty="0">
                <a:solidFill>
                  <a:srgbClr val="242424"/>
                </a:solidFill>
                <a:effectLst/>
                <a:latin typeface="Segoe UI" panose="020B0502040204020203" pitchFamily="34" charset="0"/>
              </a:rPr>
              <a:t>Flow Control</a:t>
            </a:r>
            <a:r>
              <a:rPr lang="en-US" b="0" i="0" dirty="0">
                <a:solidFill>
                  <a:srgbClr val="242424"/>
                </a:solidFill>
                <a:effectLst/>
                <a:latin typeface="Segoe UI" panose="020B0502040204020203" pitchFamily="34" charset="0"/>
              </a:rPr>
              <a:t>: It includes flow control mechanisms to manage both high and low flow conditions, ensuring efficient treatment during various storm events</a:t>
            </a:r>
          </a:p>
          <a:p>
            <a:pPr marL="171450" indent="-171450" algn="l">
              <a:buFont typeface="Arial" panose="020B0604020202020204" pitchFamily="34" charset="0"/>
              <a:buChar char="•"/>
            </a:pPr>
            <a:r>
              <a:rPr lang="en-US" b="1" i="0" dirty="0">
                <a:solidFill>
                  <a:srgbClr val="242424"/>
                </a:solidFill>
                <a:effectLst/>
                <a:latin typeface="Segoe UI" panose="020B0502040204020203" pitchFamily="34" charset="0"/>
              </a:rPr>
              <a:t>Sediment Storage</a:t>
            </a:r>
            <a:r>
              <a:rPr lang="en-US" b="0" i="0" dirty="0">
                <a:solidFill>
                  <a:srgbClr val="242424"/>
                </a:solidFill>
                <a:effectLst/>
                <a:latin typeface="Segoe UI" panose="020B0502040204020203" pitchFamily="34" charset="0"/>
              </a:rPr>
              <a:t>: Captured sediments settle at the bottom of the chamber, providing stable storage and preventing re-suspension</a:t>
            </a:r>
          </a:p>
          <a:p>
            <a:pPr marL="171450" indent="-171450" algn="l">
              <a:buFont typeface="Arial" panose="020B0604020202020204" pitchFamily="34" charset="0"/>
              <a:buChar char="•"/>
            </a:pPr>
            <a:r>
              <a:rPr lang="en-US" b="1" i="0" dirty="0">
                <a:solidFill>
                  <a:srgbClr val="242424"/>
                </a:solidFill>
                <a:effectLst/>
                <a:latin typeface="Segoe UI" panose="020B0502040204020203" pitchFamily="34" charset="0"/>
              </a:rPr>
              <a:t>Easy Maintenance</a:t>
            </a:r>
            <a:r>
              <a:rPr lang="en-US" b="0" i="0" dirty="0">
                <a:solidFill>
                  <a:srgbClr val="242424"/>
                </a:solidFill>
                <a:effectLst/>
                <a:latin typeface="Segoe UI" panose="020B0502040204020203" pitchFamily="34" charset="0"/>
              </a:rPr>
              <a:t>: The system is designed for easy maintenance, typically requiring a vacuum truck to remove accumulated pollutants without needing to enter the unit</a:t>
            </a:r>
          </a:p>
          <a:p>
            <a:pPr marL="171450" indent="-171450" algn="l">
              <a:buFont typeface="Arial" panose="020B0604020202020204" pitchFamily="34" charset="0"/>
              <a:buChar char="•"/>
            </a:pPr>
            <a:r>
              <a:rPr lang="en-US" b="1" i="0" dirty="0">
                <a:solidFill>
                  <a:srgbClr val="242424"/>
                </a:solidFill>
                <a:effectLst/>
                <a:latin typeface="Segoe UI" panose="020B0502040204020203" pitchFamily="34" charset="0"/>
              </a:rPr>
              <a:t>Pollutant Removal</a:t>
            </a:r>
            <a:r>
              <a:rPr lang="en-US" b="0" i="0" dirty="0">
                <a:solidFill>
                  <a:srgbClr val="242424"/>
                </a:solidFill>
                <a:effectLst/>
                <a:latin typeface="Segoe UI" panose="020B0502040204020203" pitchFamily="34" charset="0"/>
              </a:rPr>
              <a:t>: Effectively removes fine particles, trash, and hydrocarbons, improving water quality before discharge</a:t>
            </a:r>
          </a:p>
          <a:p>
            <a:endParaRPr lang="en-US" dirty="0"/>
          </a:p>
        </p:txBody>
      </p:sp>
      <p:sp>
        <p:nvSpPr>
          <p:cNvPr id="4" name="Slide Number Placeholder 3">
            <a:extLst>
              <a:ext uri="{FF2B5EF4-FFF2-40B4-BE49-F238E27FC236}">
                <a16:creationId xmlns:a16="http://schemas.microsoft.com/office/drawing/2014/main" id="{B83BB470-E260-E7C9-C5B0-36B6CC03DC04}"/>
              </a:ext>
            </a:extLst>
          </p:cNvPr>
          <p:cNvSpPr>
            <a:spLocks noGrp="1"/>
          </p:cNvSpPr>
          <p:nvPr>
            <p:ph type="sldNum" sz="quarter" idx="5"/>
          </p:nvPr>
        </p:nvSpPr>
        <p:spPr/>
        <p:txBody>
          <a:bodyPr/>
          <a:lstStyle/>
          <a:p>
            <a:fld id="{FDA5EF4D-11F9-4E13-8282-1D5C65AA235E}" type="slidenum">
              <a:rPr lang="en-US" smtClean="0"/>
              <a:t>24</a:t>
            </a:fld>
            <a:endParaRPr lang="en-US"/>
          </a:p>
        </p:txBody>
      </p:sp>
    </p:spTree>
    <p:extLst>
      <p:ext uri="{BB962C8B-B14F-4D97-AF65-F5344CB8AC3E}">
        <p14:creationId xmlns:p14="http://schemas.microsoft.com/office/powerpoint/2010/main" val="3549586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D305-87D3-F5E0-BF6B-818111623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78C69-D744-11B9-ECDD-CAB05A978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5CDFD-C6AD-70FD-A195-D9D15C896943}"/>
              </a:ext>
            </a:extLst>
          </p:cNvPr>
          <p:cNvSpPr>
            <a:spLocks noGrp="1"/>
          </p:cNvSpPr>
          <p:nvPr>
            <p:ph type="body" idx="1"/>
          </p:nvPr>
        </p:nvSpPr>
        <p:spPr/>
        <p:txBody>
          <a:bodyPr/>
          <a:lstStyle/>
          <a:p>
            <a:r>
              <a:rPr lang="en-US" dirty="0"/>
              <a:t>Underground storage </a:t>
            </a:r>
          </a:p>
          <a:p>
            <a:pPr marL="171450" indent="-171450">
              <a:buFont typeface="Arial" panose="020B0604020202020204" pitchFamily="34" charset="0"/>
              <a:buChar char="•"/>
            </a:pPr>
            <a:r>
              <a:rPr lang="en-US" dirty="0"/>
              <a:t>Flood control/storage</a:t>
            </a:r>
          </a:p>
          <a:p>
            <a:pPr marL="171450" indent="-171450">
              <a:buFont typeface="Arial" panose="020B0604020202020204" pitchFamily="34" charset="0"/>
              <a:buChar char="•"/>
            </a:pPr>
            <a:r>
              <a:rPr lang="en-US" dirty="0"/>
              <a:t>Efficient use of limited space</a:t>
            </a:r>
          </a:p>
          <a:p>
            <a:pPr marL="171450" indent="-171450">
              <a:buFont typeface="Arial" panose="020B0604020202020204" pitchFamily="34" charset="0"/>
              <a:buChar char="•"/>
            </a:pPr>
            <a:r>
              <a:rPr lang="en-US" dirty="0"/>
              <a:t>Sediments settle out to improve water quality, pretreatment can be effective.  </a:t>
            </a:r>
          </a:p>
          <a:p>
            <a:pPr marL="171450" indent="-171450">
              <a:buFont typeface="Arial" panose="020B0604020202020204" pitchFamily="34" charset="0"/>
              <a:buChar char="•"/>
            </a:pPr>
            <a:r>
              <a:rPr lang="en-US" dirty="0"/>
              <a:t>Modular design east to preorder based on sizing and parts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2C7C33A-04D0-6613-5D5E-13E2C52BC36F}"/>
              </a:ext>
            </a:extLst>
          </p:cNvPr>
          <p:cNvSpPr>
            <a:spLocks noGrp="1"/>
          </p:cNvSpPr>
          <p:nvPr>
            <p:ph type="sldNum" sz="quarter" idx="5"/>
          </p:nvPr>
        </p:nvSpPr>
        <p:spPr/>
        <p:txBody>
          <a:bodyPr/>
          <a:lstStyle/>
          <a:p>
            <a:fld id="{FDA5EF4D-11F9-4E13-8282-1D5C65AA235E}" type="slidenum">
              <a:rPr lang="en-US" smtClean="0"/>
              <a:t>25</a:t>
            </a:fld>
            <a:endParaRPr lang="en-US"/>
          </a:p>
        </p:txBody>
      </p:sp>
    </p:spTree>
    <p:extLst>
      <p:ext uri="{BB962C8B-B14F-4D97-AF65-F5344CB8AC3E}">
        <p14:creationId xmlns:p14="http://schemas.microsoft.com/office/powerpoint/2010/main" val="3431329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0A2F4-1D16-A393-E460-3EE05D83E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0E377-CF3A-BADB-A1FC-F35400A73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9A669-C9B4-BC14-E305-433F59C96528}"/>
              </a:ext>
            </a:extLst>
          </p:cNvPr>
          <p:cNvSpPr>
            <a:spLocks noGrp="1"/>
          </p:cNvSpPr>
          <p:nvPr>
            <p:ph type="body" idx="1"/>
          </p:nvPr>
        </p:nvSpPr>
        <p:spPr/>
        <p:txBody>
          <a:bodyPr/>
          <a:lstStyle/>
          <a:p>
            <a:r>
              <a:rPr lang="en-US" dirty="0"/>
              <a:t>Example of marina rules and regulations for Lake Cunningham in Omaha, NE as found on their website.</a:t>
            </a:r>
          </a:p>
        </p:txBody>
      </p:sp>
      <p:sp>
        <p:nvSpPr>
          <p:cNvPr id="4" name="Slide Number Placeholder 3">
            <a:extLst>
              <a:ext uri="{FF2B5EF4-FFF2-40B4-BE49-F238E27FC236}">
                <a16:creationId xmlns:a16="http://schemas.microsoft.com/office/drawing/2014/main" id="{D09E8138-83B7-5973-BB1A-074C30AF9228}"/>
              </a:ext>
            </a:extLst>
          </p:cNvPr>
          <p:cNvSpPr>
            <a:spLocks noGrp="1"/>
          </p:cNvSpPr>
          <p:nvPr>
            <p:ph type="sldNum" sz="quarter" idx="5"/>
          </p:nvPr>
        </p:nvSpPr>
        <p:spPr/>
        <p:txBody>
          <a:bodyPr/>
          <a:lstStyle/>
          <a:p>
            <a:fld id="{FDA5EF4D-11F9-4E13-8282-1D5C65AA235E}" type="slidenum">
              <a:rPr lang="en-US" smtClean="0"/>
              <a:t>26</a:t>
            </a:fld>
            <a:endParaRPr lang="en-US"/>
          </a:p>
        </p:txBody>
      </p:sp>
    </p:spTree>
    <p:extLst>
      <p:ext uri="{BB962C8B-B14F-4D97-AF65-F5344CB8AC3E}">
        <p14:creationId xmlns:p14="http://schemas.microsoft.com/office/powerpoint/2010/main" val="591136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16904-ACA8-B16C-8062-A44CD202B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7F3DD-2EE6-DEB3-0218-E9166BEC0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D571E-C752-F8CE-0A6D-A7429B46AAF9}"/>
              </a:ext>
            </a:extLst>
          </p:cNvPr>
          <p:cNvSpPr>
            <a:spLocks noGrp="1"/>
          </p:cNvSpPr>
          <p:nvPr>
            <p:ph type="body" idx="1"/>
          </p:nvPr>
        </p:nvSpPr>
        <p:spPr/>
        <p:txBody>
          <a:bodyPr/>
          <a:lstStyle/>
          <a:p>
            <a:r>
              <a:rPr lang="en-US" dirty="0"/>
              <a:t>Here another example from a Wisconsin marina in Door County.</a:t>
            </a:r>
          </a:p>
        </p:txBody>
      </p:sp>
      <p:sp>
        <p:nvSpPr>
          <p:cNvPr id="4" name="Slide Number Placeholder 3">
            <a:extLst>
              <a:ext uri="{FF2B5EF4-FFF2-40B4-BE49-F238E27FC236}">
                <a16:creationId xmlns:a16="http://schemas.microsoft.com/office/drawing/2014/main" id="{2BF4498D-51E9-1C26-7F57-DDD72B9946A5}"/>
              </a:ext>
            </a:extLst>
          </p:cNvPr>
          <p:cNvSpPr>
            <a:spLocks noGrp="1"/>
          </p:cNvSpPr>
          <p:nvPr>
            <p:ph type="sldNum" sz="quarter" idx="5"/>
          </p:nvPr>
        </p:nvSpPr>
        <p:spPr/>
        <p:txBody>
          <a:bodyPr/>
          <a:lstStyle/>
          <a:p>
            <a:fld id="{FDA5EF4D-11F9-4E13-8282-1D5C65AA235E}" type="slidenum">
              <a:rPr lang="en-US" smtClean="0"/>
              <a:t>27</a:t>
            </a:fld>
            <a:endParaRPr lang="en-US"/>
          </a:p>
        </p:txBody>
      </p:sp>
    </p:spTree>
    <p:extLst>
      <p:ext uri="{BB962C8B-B14F-4D97-AF65-F5344CB8AC3E}">
        <p14:creationId xmlns:p14="http://schemas.microsoft.com/office/powerpoint/2010/main" val="2514337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what stage do you begin the permitting process for a marina?</a:t>
            </a:r>
          </a:p>
        </p:txBody>
      </p:sp>
      <p:sp>
        <p:nvSpPr>
          <p:cNvPr id="4" name="Slide Number Placeholder 3"/>
          <p:cNvSpPr>
            <a:spLocks noGrp="1"/>
          </p:cNvSpPr>
          <p:nvPr>
            <p:ph type="sldNum" sz="quarter" idx="5"/>
          </p:nvPr>
        </p:nvSpPr>
        <p:spPr/>
        <p:txBody>
          <a:bodyPr/>
          <a:lstStyle/>
          <a:p>
            <a:fld id="{FDA5EF4D-11F9-4E13-8282-1D5C65AA235E}" type="slidenum">
              <a:rPr lang="en-US" smtClean="0"/>
              <a:t>28</a:t>
            </a:fld>
            <a:endParaRPr lang="en-US"/>
          </a:p>
        </p:txBody>
      </p:sp>
    </p:spTree>
    <p:extLst>
      <p:ext uri="{BB962C8B-B14F-4D97-AF65-F5344CB8AC3E}">
        <p14:creationId xmlns:p14="http://schemas.microsoft.com/office/powerpoint/2010/main" val="1064064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873E2-8628-8785-40D2-7FEB8202A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7570F-187A-F688-51CA-580C765DE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1675E-C1F5-97AD-595E-F5C05ECD1E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EC46D5-25D9-A25E-B342-D258E812E3BE}"/>
              </a:ext>
            </a:extLst>
          </p:cNvPr>
          <p:cNvSpPr>
            <a:spLocks noGrp="1"/>
          </p:cNvSpPr>
          <p:nvPr>
            <p:ph type="sldNum" sz="quarter" idx="5"/>
          </p:nvPr>
        </p:nvSpPr>
        <p:spPr/>
        <p:txBody>
          <a:bodyPr/>
          <a:lstStyle/>
          <a:p>
            <a:fld id="{FDA5EF4D-11F9-4E13-8282-1D5C65AA235E}" type="slidenum">
              <a:rPr lang="en-US" smtClean="0"/>
              <a:t>29</a:t>
            </a:fld>
            <a:endParaRPr lang="en-US"/>
          </a:p>
        </p:txBody>
      </p:sp>
    </p:spTree>
    <p:extLst>
      <p:ext uri="{BB962C8B-B14F-4D97-AF65-F5344CB8AC3E}">
        <p14:creationId xmlns:p14="http://schemas.microsoft.com/office/powerpoint/2010/main" val="3589313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5EF4D-11F9-4E13-8282-1D5C65AA235E}" type="slidenum">
              <a:rPr lang="en-US" smtClean="0"/>
              <a:t>3</a:t>
            </a:fld>
            <a:endParaRPr lang="en-US"/>
          </a:p>
        </p:txBody>
      </p:sp>
    </p:spTree>
    <p:extLst>
      <p:ext uri="{BB962C8B-B14F-4D97-AF65-F5344CB8AC3E}">
        <p14:creationId xmlns:p14="http://schemas.microsoft.com/office/powerpoint/2010/main" val="144289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A5EF4D-11F9-4E13-8282-1D5C65AA235E}" type="slidenum">
              <a:rPr lang="en-US" smtClean="0"/>
              <a:t>4</a:t>
            </a:fld>
            <a:endParaRPr lang="en-US"/>
          </a:p>
        </p:txBody>
      </p:sp>
    </p:spTree>
    <p:extLst>
      <p:ext uri="{BB962C8B-B14F-4D97-AF65-F5344CB8AC3E}">
        <p14:creationId xmlns:p14="http://schemas.microsoft.com/office/powerpoint/2010/main" val="269229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33969-C71D-B4C1-BD06-60225B2EC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8A213-3BF9-D3F7-2C3D-66CE32543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426D7-2037-214D-6CAE-0D6F506FED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9B6AB5-C3F1-C187-A0F4-C55155EF6CDB}"/>
              </a:ext>
            </a:extLst>
          </p:cNvPr>
          <p:cNvSpPr>
            <a:spLocks noGrp="1"/>
          </p:cNvSpPr>
          <p:nvPr>
            <p:ph type="sldNum" sz="quarter" idx="5"/>
          </p:nvPr>
        </p:nvSpPr>
        <p:spPr/>
        <p:txBody>
          <a:bodyPr/>
          <a:lstStyle/>
          <a:p>
            <a:fld id="{FDA5EF4D-11F9-4E13-8282-1D5C65AA235E}" type="slidenum">
              <a:rPr lang="en-US" smtClean="0"/>
              <a:t>5</a:t>
            </a:fld>
            <a:endParaRPr lang="en-US"/>
          </a:p>
        </p:txBody>
      </p:sp>
    </p:spTree>
    <p:extLst>
      <p:ext uri="{BB962C8B-B14F-4D97-AF65-F5344CB8AC3E}">
        <p14:creationId xmlns:p14="http://schemas.microsoft.com/office/powerpoint/2010/main" val="2390508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E7195-96C3-6188-6801-B23A19FDA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33159-0020-63CB-147F-052A86B9A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C0AA0-3C72-21FC-0697-75DCB05D45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1" i="0" dirty="0">
                <a:solidFill>
                  <a:srgbClr val="242424"/>
                </a:solidFill>
                <a:effectLst/>
                <a:latin typeface="Segoe UI" panose="020B0502040204020203" pitchFamily="34" charset="0"/>
              </a:rPr>
            </a:br>
            <a:r>
              <a:rPr lang="en-US" b="0" i="0" dirty="0">
                <a:solidFill>
                  <a:srgbClr val="242424"/>
                </a:solidFill>
                <a:effectLst/>
                <a:latin typeface="Segoe UI" panose="020B0502040204020203" pitchFamily="34" charset="0"/>
              </a:rPr>
              <a:t>It applies to all recreational vessels, which include boats used primarily for pleasure and not for commercial purposes. This includes everything from canoes and kayaks to motorboats and yachts</a:t>
            </a:r>
          </a:p>
          <a:p>
            <a:endParaRPr lang="en-US" b="0" i="0" dirty="0">
              <a:solidFill>
                <a:srgbClr val="242424"/>
              </a:solidFill>
              <a:effectLst/>
              <a:latin typeface="Segoe UI" panose="020B0502040204020203" pitchFamily="34" charset="0"/>
            </a:endParaRPr>
          </a:p>
          <a:p>
            <a:r>
              <a:rPr lang="en-US" b="0" i="0" dirty="0">
                <a:solidFill>
                  <a:srgbClr val="242424"/>
                </a:solidFill>
                <a:effectLst/>
                <a:latin typeface="Segoe UI" panose="020B0502040204020203" pitchFamily="34" charset="0"/>
              </a:rPr>
              <a:t>Boaters are required to follow the management practices established by the EPA to minimize pollution. This includes using environmentally friendly cleaning products, proper disposal of waste, and maintenance practices to prevent leaks and spills</a:t>
            </a:r>
            <a:endParaRPr lang="en-US" dirty="0"/>
          </a:p>
        </p:txBody>
      </p:sp>
      <p:sp>
        <p:nvSpPr>
          <p:cNvPr id="4" name="Slide Number Placeholder 3">
            <a:extLst>
              <a:ext uri="{FF2B5EF4-FFF2-40B4-BE49-F238E27FC236}">
                <a16:creationId xmlns:a16="http://schemas.microsoft.com/office/drawing/2014/main" id="{93F08D91-3473-246A-9F31-699BF7D96DC6}"/>
              </a:ext>
            </a:extLst>
          </p:cNvPr>
          <p:cNvSpPr>
            <a:spLocks noGrp="1"/>
          </p:cNvSpPr>
          <p:nvPr>
            <p:ph type="sldNum" sz="quarter" idx="5"/>
          </p:nvPr>
        </p:nvSpPr>
        <p:spPr/>
        <p:txBody>
          <a:bodyPr/>
          <a:lstStyle/>
          <a:p>
            <a:fld id="{FDA5EF4D-11F9-4E13-8282-1D5C65AA235E}" type="slidenum">
              <a:rPr lang="en-US" smtClean="0"/>
              <a:t>6</a:t>
            </a:fld>
            <a:endParaRPr lang="en-US"/>
          </a:p>
        </p:txBody>
      </p:sp>
    </p:spTree>
    <p:extLst>
      <p:ext uri="{BB962C8B-B14F-4D97-AF65-F5344CB8AC3E}">
        <p14:creationId xmlns:p14="http://schemas.microsoft.com/office/powerpoint/2010/main" val="3602028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0CBF7-390A-FA37-0CDA-2E96B2FA8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B944E-60D6-E6AF-63CB-011463EDE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F057A-CA16-1542-6636-CA8F2E9851C7}"/>
              </a:ext>
            </a:extLst>
          </p:cNvPr>
          <p:cNvSpPr>
            <a:spLocks noGrp="1"/>
          </p:cNvSpPr>
          <p:nvPr>
            <p:ph type="body" idx="1"/>
          </p:nvPr>
        </p:nvSpPr>
        <p:spPr/>
        <p:txBody>
          <a:bodyPr/>
          <a:lstStyle/>
          <a:p>
            <a:r>
              <a:rPr lang="en-US" b="0" i="0" dirty="0">
                <a:solidFill>
                  <a:srgbClr val="242424"/>
                </a:solidFill>
                <a:effectLst/>
                <a:latin typeface="Segoe UI" panose="020B0502040204020203" pitchFamily="34" charset="0"/>
              </a:rPr>
              <a:t>The CBA emphasizes minimizing pollution from recreational boating activities. </a:t>
            </a:r>
          </a:p>
          <a:p>
            <a:r>
              <a:rPr lang="en-US" b="0" i="0" dirty="0">
                <a:solidFill>
                  <a:srgbClr val="242424"/>
                </a:solidFill>
                <a:effectLst/>
                <a:latin typeface="Segoe UI" panose="020B0502040204020203" pitchFamily="34" charset="0"/>
              </a:rPr>
              <a:t>Styrofoam docks, if not encapsulated, can contribute to environmental pollution through the release of small plastic particles into the water.</a:t>
            </a:r>
            <a:endParaRPr lang="en-US" dirty="0"/>
          </a:p>
        </p:txBody>
      </p:sp>
      <p:sp>
        <p:nvSpPr>
          <p:cNvPr id="4" name="Slide Number Placeholder 3">
            <a:extLst>
              <a:ext uri="{FF2B5EF4-FFF2-40B4-BE49-F238E27FC236}">
                <a16:creationId xmlns:a16="http://schemas.microsoft.com/office/drawing/2014/main" id="{22AD90B6-539E-4DE6-BF7F-371963343AE7}"/>
              </a:ext>
            </a:extLst>
          </p:cNvPr>
          <p:cNvSpPr>
            <a:spLocks noGrp="1"/>
          </p:cNvSpPr>
          <p:nvPr>
            <p:ph type="sldNum" sz="quarter" idx="5"/>
          </p:nvPr>
        </p:nvSpPr>
        <p:spPr/>
        <p:txBody>
          <a:bodyPr/>
          <a:lstStyle/>
          <a:p>
            <a:fld id="{FDA5EF4D-11F9-4E13-8282-1D5C65AA235E}" type="slidenum">
              <a:rPr lang="en-US" smtClean="0"/>
              <a:t>7</a:t>
            </a:fld>
            <a:endParaRPr lang="en-US"/>
          </a:p>
        </p:txBody>
      </p:sp>
    </p:spTree>
    <p:extLst>
      <p:ext uri="{BB962C8B-B14F-4D97-AF65-F5344CB8AC3E}">
        <p14:creationId xmlns:p14="http://schemas.microsoft.com/office/powerpoint/2010/main" val="1711077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B949A-B17F-A5BC-DF47-35FCC5A105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09EE8-E477-51F9-FA75-D926F4661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2C276-D289-B5D9-B6A7-EFB9D86EFD80}"/>
              </a:ext>
            </a:extLst>
          </p:cNvPr>
          <p:cNvSpPr>
            <a:spLocks noGrp="1"/>
          </p:cNvSpPr>
          <p:nvPr>
            <p:ph type="body" idx="1"/>
          </p:nvPr>
        </p:nvSpPr>
        <p:spPr/>
        <p:txBody>
          <a:bodyPr/>
          <a:lstStyle/>
          <a:p>
            <a:r>
              <a:rPr lang="en-US" dirty="0"/>
              <a:t>Prevention, Regular inspection checking for damage and making necessary repairs.  </a:t>
            </a:r>
          </a:p>
        </p:txBody>
      </p:sp>
      <p:sp>
        <p:nvSpPr>
          <p:cNvPr id="4" name="Slide Number Placeholder 3">
            <a:extLst>
              <a:ext uri="{FF2B5EF4-FFF2-40B4-BE49-F238E27FC236}">
                <a16:creationId xmlns:a16="http://schemas.microsoft.com/office/drawing/2014/main" id="{A2298856-C25B-5BAD-AC60-693585F3F2F4}"/>
              </a:ext>
            </a:extLst>
          </p:cNvPr>
          <p:cNvSpPr>
            <a:spLocks noGrp="1"/>
          </p:cNvSpPr>
          <p:nvPr>
            <p:ph type="sldNum" sz="quarter" idx="5"/>
          </p:nvPr>
        </p:nvSpPr>
        <p:spPr/>
        <p:txBody>
          <a:bodyPr/>
          <a:lstStyle/>
          <a:p>
            <a:fld id="{FDA5EF4D-11F9-4E13-8282-1D5C65AA235E}" type="slidenum">
              <a:rPr lang="en-US" smtClean="0"/>
              <a:t>8</a:t>
            </a:fld>
            <a:endParaRPr lang="en-US"/>
          </a:p>
        </p:txBody>
      </p:sp>
    </p:spTree>
    <p:extLst>
      <p:ext uri="{BB962C8B-B14F-4D97-AF65-F5344CB8AC3E}">
        <p14:creationId xmlns:p14="http://schemas.microsoft.com/office/powerpoint/2010/main" val="250781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F346-0AA6-44FA-A994-EDE7DD975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28CBB-0A46-1C60-8BF0-86011AB6D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9B388-0950-6911-D51B-E099EAC346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B131E8-1062-A46E-C8AD-9274B436E975}"/>
              </a:ext>
            </a:extLst>
          </p:cNvPr>
          <p:cNvSpPr>
            <a:spLocks noGrp="1"/>
          </p:cNvSpPr>
          <p:nvPr>
            <p:ph type="sldNum" sz="quarter" idx="5"/>
          </p:nvPr>
        </p:nvSpPr>
        <p:spPr/>
        <p:txBody>
          <a:bodyPr/>
          <a:lstStyle/>
          <a:p>
            <a:fld id="{FDA5EF4D-11F9-4E13-8282-1D5C65AA235E}" type="slidenum">
              <a:rPr lang="en-US" smtClean="0"/>
              <a:t>9</a:t>
            </a:fld>
            <a:endParaRPr lang="en-US"/>
          </a:p>
        </p:txBody>
      </p:sp>
    </p:spTree>
    <p:extLst>
      <p:ext uri="{BB962C8B-B14F-4D97-AF65-F5344CB8AC3E}">
        <p14:creationId xmlns:p14="http://schemas.microsoft.com/office/powerpoint/2010/main" val="11076611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DE62E-F712-4144-041E-F4ED6835CC01}"/>
              </a:ext>
            </a:extLst>
          </p:cNvPr>
          <p:cNvPicPr>
            <a:picLocks noChangeAspect="1"/>
          </p:cNvPicPr>
          <p:nvPr userDrawn="1"/>
        </p:nvPicPr>
        <p:blipFill rotWithShape="1">
          <a:blip r:embed="rId2"/>
          <a:srcRect b="6533"/>
          <a:stretch/>
        </p:blipFill>
        <p:spPr>
          <a:xfrm>
            <a:off x="41565" y="6431270"/>
            <a:ext cx="855912" cy="410104"/>
          </a:xfrm>
          <a:prstGeom prst="rect">
            <a:avLst/>
          </a:prstGeom>
        </p:spPr>
      </p:pic>
      <p:pic>
        <p:nvPicPr>
          <p:cNvPr id="10" name="Picture 2" descr="http://data.openasset.com/f0c9164f/c0fad6abd88a30b8694f4ae3013190a8/R_180520_MSA_Logo_N9_png/R_180520_MSA_Logo_N9_medium.jpg">
            <a:extLst>
              <a:ext uri="{FF2B5EF4-FFF2-40B4-BE49-F238E27FC236}">
                <a16:creationId xmlns:a16="http://schemas.microsoft.com/office/drawing/2014/main" id="{690757D0-B579-9E2B-A938-6DF8AD014E3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1709" y="6533864"/>
            <a:ext cx="855912" cy="2243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7FC7A4A-3DDF-D15A-6958-8E7112D426DA}"/>
              </a:ext>
            </a:extLst>
          </p:cNvPr>
          <p:cNvSpPr txBox="1"/>
          <p:nvPr userDrawn="1"/>
        </p:nvSpPr>
        <p:spPr>
          <a:xfrm>
            <a:off x="2936" y="6482433"/>
            <a:ext cx="12191999" cy="307777"/>
          </a:xfrm>
          <a:prstGeom prst="rect">
            <a:avLst/>
          </a:prstGeom>
          <a:noFill/>
        </p:spPr>
        <p:txBody>
          <a:bodyPr wrap="square" rtlCol="0">
            <a:spAutoFit/>
          </a:bodyPr>
          <a:lstStyle/>
          <a:p>
            <a:pPr algn="ctr"/>
            <a:r>
              <a:rPr lang="en-US" sz="1400" b="1" dirty="0">
                <a:solidFill>
                  <a:srgbClr val="5096A3"/>
                </a:solidFill>
              </a:rPr>
              <a:t>Keeping Afloat with Marina Regulations and Codes</a:t>
            </a:r>
          </a:p>
        </p:txBody>
      </p:sp>
    </p:spTree>
    <p:extLst>
      <p:ext uri="{BB962C8B-B14F-4D97-AF65-F5344CB8AC3E}">
        <p14:creationId xmlns:p14="http://schemas.microsoft.com/office/powerpoint/2010/main" val="362610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3215E-8708-7466-1CB5-BD72766333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51E8C-1426-4072-BEF2-073C26A658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AC19F-C9CE-31AA-15F0-676D7463EB49}"/>
              </a:ext>
            </a:extLst>
          </p:cNvPr>
          <p:cNvSpPr>
            <a:spLocks noGrp="1"/>
          </p:cNvSpPr>
          <p:nvPr>
            <p:ph type="dt" sz="half" idx="10"/>
          </p:nvPr>
        </p:nvSpPr>
        <p:spPr/>
        <p:txBody>
          <a:bodyPr/>
          <a:lstStyle/>
          <a:p>
            <a:fld id="{62CB05CA-575D-4E87-BE8E-02A52BE39E5C}" type="datetimeFigureOut">
              <a:rPr lang="en-US" smtClean="0"/>
              <a:t>11/27/2024</a:t>
            </a:fld>
            <a:endParaRPr lang="en-US"/>
          </a:p>
        </p:txBody>
      </p:sp>
      <p:sp>
        <p:nvSpPr>
          <p:cNvPr id="5" name="Footer Placeholder 4">
            <a:extLst>
              <a:ext uri="{FF2B5EF4-FFF2-40B4-BE49-F238E27FC236}">
                <a16:creationId xmlns:a16="http://schemas.microsoft.com/office/drawing/2014/main" id="{77EAA4E5-82DA-DB8C-1684-4B7DB544E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0D647-8297-23F2-975F-C7B6E0D6815B}"/>
              </a:ext>
            </a:extLst>
          </p:cNvPr>
          <p:cNvSpPr>
            <a:spLocks noGrp="1"/>
          </p:cNvSpPr>
          <p:nvPr>
            <p:ph type="sldNum" sz="quarter" idx="12"/>
          </p:nvPr>
        </p:nvSpPr>
        <p:spPr/>
        <p:txBody>
          <a:bodyPr/>
          <a:lstStyle/>
          <a:p>
            <a:fld id="{F8519D4E-3DA0-4733-870C-41F63AAE07C7}" type="slidenum">
              <a:rPr lang="en-US" smtClean="0"/>
              <a:t>‹#›</a:t>
            </a:fld>
            <a:endParaRPr lang="en-US"/>
          </a:p>
        </p:txBody>
      </p:sp>
    </p:spTree>
    <p:extLst>
      <p:ext uri="{BB962C8B-B14F-4D97-AF65-F5344CB8AC3E}">
        <p14:creationId xmlns:p14="http://schemas.microsoft.com/office/powerpoint/2010/main" val="1609813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6F981-DE19-D753-25D2-6075D54894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9142A8-28DF-6156-0E79-99A55B2117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53F768-6E71-1D1A-542C-85382BC96550}"/>
              </a:ext>
            </a:extLst>
          </p:cNvPr>
          <p:cNvSpPr>
            <a:spLocks noGrp="1"/>
          </p:cNvSpPr>
          <p:nvPr>
            <p:ph type="dt" sz="half" idx="10"/>
          </p:nvPr>
        </p:nvSpPr>
        <p:spPr/>
        <p:txBody>
          <a:bodyPr/>
          <a:lstStyle/>
          <a:p>
            <a:fld id="{62CB05CA-575D-4E87-BE8E-02A52BE39E5C}" type="datetimeFigureOut">
              <a:rPr lang="en-US" smtClean="0"/>
              <a:t>11/27/2024</a:t>
            </a:fld>
            <a:endParaRPr lang="en-US"/>
          </a:p>
        </p:txBody>
      </p:sp>
      <p:sp>
        <p:nvSpPr>
          <p:cNvPr id="5" name="Footer Placeholder 4">
            <a:extLst>
              <a:ext uri="{FF2B5EF4-FFF2-40B4-BE49-F238E27FC236}">
                <a16:creationId xmlns:a16="http://schemas.microsoft.com/office/drawing/2014/main" id="{D6FAAA5B-97B4-E680-5AF7-B3C7A816A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BAB8B-B33E-F6A7-71D5-DF55928ACD7D}"/>
              </a:ext>
            </a:extLst>
          </p:cNvPr>
          <p:cNvSpPr>
            <a:spLocks noGrp="1"/>
          </p:cNvSpPr>
          <p:nvPr>
            <p:ph type="sldNum" sz="quarter" idx="12"/>
          </p:nvPr>
        </p:nvSpPr>
        <p:spPr/>
        <p:txBody>
          <a:bodyPr/>
          <a:lstStyle/>
          <a:p>
            <a:fld id="{F8519D4E-3DA0-4733-870C-41F63AAE07C7}" type="slidenum">
              <a:rPr lang="en-US" smtClean="0"/>
              <a:t>‹#›</a:t>
            </a:fld>
            <a:endParaRPr lang="en-US"/>
          </a:p>
        </p:txBody>
      </p:sp>
    </p:spTree>
    <p:extLst>
      <p:ext uri="{BB962C8B-B14F-4D97-AF65-F5344CB8AC3E}">
        <p14:creationId xmlns:p14="http://schemas.microsoft.com/office/powerpoint/2010/main" val="2229153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4430713"/>
          </a:xfrm>
          <a:solidFill>
            <a:schemeClr val="bg1">
              <a:lumMod val="85000"/>
            </a:schemeClr>
          </a:solidFill>
        </p:spPr>
        <p:txBody>
          <a:bodyPr/>
          <a:lstStyle>
            <a:lvl1pPr marL="0" indent="0" algn="ctr">
              <a:buNone/>
              <a:defRPr baseline="0"/>
            </a:lvl1pPr>
          </a:lstStyle>
          <a:p>
            <a:r>
              <a:rPr lang="en-US"/>
              <a:t>Click icon to add picture</a:t>
            </a:r>
            <a:endParaRPr lang="en-US" dirty="0"/>
          </a:p>
        </p:txBody>
      </p:sp>
      <p:sp>
        <p:nvSpPr>
          <p:cNvPr id="14" name="Content Placeholder 2"/>
          <p:cNvSpPr>
            <a:spLocks noGrp="1"/>
          </p:cNvSpPr>
          <p:nvPr>
            <p:ph sz="quarter" idx="11" hasCustomPrompt="1"/>
          </p:nvPr>
        </p:nvSpPr>
        <p:spPr>
          <a:xfrm>
            <a:off x="292099" y="5150612"/>
            <a:ext cx="11685393" cy="545338"/>
          </a:xfrm>
        </p:spPr>
        <p:txBody>
          <a:bodyPr>
            <a:normAutofit/>
          </a:bodyPr>
          <a:lstStyle>
            <a:lvl1pPr marL="0" indent="0" algn="l">
              <a:buNone/>
              <a:defRPr sz="2400" baseline="0">
                <a:solidFill>
                  <a:schemeClr val="accent1"/>
                </a:solidFill>
                <a:latin typeface="Arial Black" panose="020B0A04020102020204" pitchFamily="34" charset="0"/>
              </a:defRPr>
            </a:lvl1pPr>
          </a:lstStyle>
          <a:p>
            <a:pPr lvl="0"/>
            <a:r>
              <a:rPr lang="en-US" dirty="0"/>
              <a:t>NAME OF PROJECT HERE</a:t>
            </a:r>
          </a:p>
        </p:txBody>
      </p:sp>
      <p:sp>
        <p:nvSpPr>
          <p:cNvPr id="9" name="Content Placeholder 18"/>
          <p:cNvSpPr>
            <a:spLocks noGrp="1"/>
          </p:cNvSpPr>
          <p:nvPr>
            <p:ph sz="quarter" idx="13" hasCustomPrompt="1"/>
          </p:nvPr>
        </p:nvSpPr>
        <p:spPr>
          <a:xfrm>
            <a:off x="292099" y="6151904"/>
            <a:ext cx="8724623" cy="598782"/>
          </a:xfrm>
        </p:spPr>
        <p:txBody>
          <a:bodyPr>
            <a:normAutofit/>
          </a:bodyPr>
          <a:lstStyle>
            <a:lvl1pPr marL="0" indent="0">
              <a:buNone/>
              <a:defRPr sz="1600" baseline="0">
                <a:solidFill>
                  <a:schemeClr val="bg2"/>
                </a:solidFill>
                <a:latin typeface="Arial Narrow" panose="020B0606020202030204" pitchFamily="34" charset="0"/>
              </a:defRPr>
            </a:lvl1pPr>
          </a:lstStyle>
          <a:p>
            <a:pPr lvl="0"/>
            <a:r>
              <a:rPr lang="en-US" dirty="0"/>
              <a:t>[Client Name, STATE]</a:t>
            </a:r>
            <a:br>
              <a:rPr lang="en-US" dirty="0"/>
            </a:br>
            <a:r>
              <a:rPr lang="en-US" dirty="0"/>
              <a:t>[Interview Date]</a:t>
            </a:r>
          </a:p>
        </p:txBody>
      </p:sp>
      <p:sp>
        <p:nvSpPr>
          <p:cNvPr id="10" name="Content Placeholder 3"/>
          <p:cNvSpPr>
            <a:spLocks noGrp="1"/>
          </p:cNvSpPr>
          <p:nvPr>
            <p:ph sz="quarter" idx="15"/>
          </p:nvPr>
        </p:nvSpPr>
        <p:spPr>
          <a:xfrm flipH="1">
            <a:off x="4904198" y="3731984"/>
            <a:ext cx="7370927" cy="926707"/>
          </a:xfrm>
          <a:prstGeom prst="rtTriangle">
            <a:avLst/>
          </a:prstGeom>
          <a:solidFill>
            <a:schemeClr val="bg2"/>
          </a:solidFill>
          <a:ln w="28575">
            <a:solidFill>
              <a:schemeClr val="bg1"/>
            </a:solidFill>
          </a:ln>
        </p:spPr>
        <p:txBody>
          <a:bodyPr/>
          <a:lstStyle>
            <a:lvl1pPr marL="0" indent="0">
              <a:buFontTx/>
              <a:buNone/>
              <a:defRPr>
                <a:no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Content Placeholder 3"/>
          <p:cNvSpPr>
            <a:spLocks noGrp="1"/>
          </p:cNvSpPr>
          <p:nvPr>
            <p:ph sz="quarter" idx="14"/>
          </p:nvPr>
        </p:nvSpPr>
        <p:spPr>
          <a:xfrm>
            <a:off x="-55419" y="3767951"/>
            <a:ext cx="12302835" cy="926707"/>
          </a:xfrm>
          <a:prstGeom prst="rtTriangle">
            <a:avLst/>
          </a:prstGeom>
          <a:solidFill>
            <a:schemeClr val="tx2"/>
          </a:solidFill>
          <a:ln w="28575">
            <a:solidFill>
              <a:schemeClr val="bg1"/>
            </a:solidFill>
          </a:ln>
        </p:spPr>
        <p:txBody>
          <a:bodyPr/>
          <a:lstStyle>
            <a:lvl1pPr marL="0" indent="0">
              <a:buFontTx/>
              <a:buNone/>
              <a:defRPr>
                <a:no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pic>
        <p:nvPicPr>
          <p:cNvPr id="8" name="Picture 2" descr="http://data.openasset.com/f0c9164f/c0fad6abd88a30b8694f4ae3013190a8/R_180520_MSA_Logo_N9_png/R_180520_MSA_Logo_N9_medium.jpg">
            <a:extLst>
              <a:ext uri="{FF2B5EF4-FFF2-40B4-BE49-F238E27FC236}">
                <a16:creationId xmlns:a16="http://schemas.microsoft.com/office/drawing/2014/main" id="{602C4CF8-D3C3-449B-8162-E670D79BC7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72641" y="6178439"/>
            <a:ext cx="2058478" cy="539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337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4C413B-BA8C-444E-97C5-B86736B8AFB2}"/>
              </a:ext>
            </a:extLst>
          </p:cNvPr>
          <p:cNvSpPr/>
          <p:nvPr userDrawn="1"/>
        </p:nvSpPr>
        <p:spPr>
          <a:xfrm>
            <a:off x="0" y="0"/>
            <a:ext cx="12192000" cy="6858000"/>
          </a:xfrm>
          <a:prstGeom prst="rect">
            <a:avLst/>
          </a:prstGeom>
          <a:solidFill>
            <a:srgbClr val="005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0122" t="37407" r="-1050" b="34024"/>
          <a:stretch/>
        </p:blipFill>
        <p:spPr>
          <a:xfrm>
            <a:off x="-38101" y="-19050"/>
            <a:ext cx="12225551" cy="6877050"/>
          </a:xfrm>
          <a:prstGeom prst="rect">
            <a:avLst/>
          </a:prstGeom>
          <a:noFill/>
        </p:spPr>
      </p:pic>
      <p:sp>
        <p:nvSpPr>
          <p:cNvPr id="5" name="Content Placeholder 2"/>
          <p:cNvSpPr>
            <a:spLocks noGrp="1"/>
          </p:cNvSpPr>
          <p:nvPr>
            <p:ph sz="quarter" idx="12" hasCustomPrompt="1"/>
          </p:nvPr>
        </p:nvSpPr>
        <p:spPr>
          <a:xfrm>
            <a:off x="638628" y="3323530"/>
            <a:ext cx="10921025" cy="2271376"/>
          </a:xfrm>
          <a:prstGeom prst="rect">
            <a:avLst/>
          </a:prstGeom>
        </p:spPr>
        <p:txBody>
          <a:bodyPr>
            <a:normAutofit/>
          </a:bodyPr>
          <a:lstStyle>
            <a:lvl1pPr marL="285750" indent="-285750">
              <a:buClr>
                <a:schemeClr val="bg2"/>
              </a:buClr>
              <a:buFont typeface="Arial" panose="020B0604020202020204" pitchFamily="34" charset="0"/>
              <a:buChar char="•"/>
              <a:defRPr sz="1600" baseline="0">
                <a:solidFill>
                  <a:schemeClr val="bg1"/>
                </a:solidFill>
                <a:latin typeface="Arial Narrow" panose="020B0606020202030204" pitchFamily="34" charset="0"/>
              </a:defRPr>
            </a:lvl1pPr>
          </a:lstStyle>
          <a:p>
            <a:pPr lvl="0"/>
            <a:r>
              <a:rPr lang="en-US" dirty="0"/>
              <a:t>Feel free to use these</a:t>
            </a:r>
          </a:p>
          <a:p>
            <a:pPr lvl="0"/>
            <a:r>
              <a:rPr lang="en-US" dirty="0"/>
              <a:t>Bullet points</a:t>
            </a:r>
          </a:p>
          <a:p>
            <a:pPr lvl="0"/>
            <a:r>
              <a:rPr lang="en-US" dirty="0"/>
              <a:t>Or delete them</a:t>
            </a:r>
          </a:p>
        </p:txBody>
      </p:sp>
      <p:sp>
        <p:nvSpPr>
          <p:cNvPr id="6" name="Content Placeholder 2"/>
          <p:cNvSpPr>
            <a:spLocks noGrp="1"/>
          </p:cNvSpPr>
          <p:nvPr>
            <p:ph sz="quarter" idx="11" hasCustomPrompt="1"/>
          </p:nvPr>
        </p:nvSpPr>
        <p:spPr>
          <a:xfrm>
            <a:off x="638628" y="2884752"/>
            <a:ext cx="10921026" cy="431204"/>
          </a:xfrm>
          <a:prstGeom prst="rect">
            <a:avLst/>
          </a:prstGeom>
        </p:spPr>
        <p:txBody>
          <a:bodyPr>
            <a:normAutofit/>
          </a:bodyPr>
          <a:lstStyle>
            <a:lvl1pPr marL="0" indent="0" algn="l">
              <a:buNone/>
              <a:defRPr sz="2400" baseline="0">
                <a:solidFill>
                  <a:schemeClr val="bg1"/>
                </a:solidFill>
                <a:latin typeface="Arial Black" panose="020B0A04020102020204" pitchFamily="34" charset="0"/>
              </a:defRPr>
            </a:lvl1pPr>
          </a:lstStyle>
          <a:p>
            <a:pPr lvl="0"/>
            <a:r>
              <a:rPr lang="en-US" dirty="0"/>
              <a:t>Divider Slide</a:t>
            </a:r>
          </a:p>
        </p:txBody>
      </p:sp>
      <p:sp>
        <p:nvSpPr>
          <p:cNvPr id="8" name="Rectangle 7">
            <a:extLst>
              <a:ext uri="{FF2B5EF4-FFF2-40B4-BE49-F238E27FC236}">
                <a16:creationId xmlns:a16="http://schemas.microsoft.com/office/drawing/2014/main" id="{697D5095-9CE4-4A61-932F-030431C4D169}"/>
              </a:ext>
            </a:extLst>
          </p:cNvPr>
          <p:cNvSpPr/>
          <p:nvPr userDrawn="1"/>
        </p:nvSpPr>
        <p:spPr>
          <a:xfrm>
            <a:off x="0" y="5843752"/>
            <a:ext cx="12192000" cy="1014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9" name="Picture 2" descr="http://data.openasset.com/f0c9164f/c0fad6abd88a30b8694f4ae3013190a8/R_180520_MSA_Logo_N9_png/R_180520_MSA_Logo_N9_medium.jpg">
            <a:extLst>
              <a:ext uri="{FF2B5EF4-FFF2-40B4-BE49-F238E27FC236}">
                <a16:creationId xmlns:a16="http://schemas.microsoft.com/office/drawing/2014/main" id="{9442943A-3975-4B3A-B779-FE931523AE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72641" y="6178439"/>
            <a:ext cx="2058478" cy="53963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68842C6D-82A0-99D1-970E-E4D590B005C7}"/>
              </a:ext>
            </a:extLst>
          </p:cNvPr>
          <p:cNvCxnSpPr>
            <a:cxnSpLocks/>
          </p:cNvCxnSpPr>
          <p:nvPr userDrawn="1"/>
        </p:nvCxnSpPr>
        <p:spPr>
          <a:xfrm>
            <a:off x="638628" y="2797452"/>
            <a:ext cx="1397000" cy="0"/>
          </a:xfrm>
          <a:prstGeom prst="line">
            <a:avLst/>
          </a:prstGeom>
          <a:ln w="28575">
            <a:solidFill>
              <a:srgbClr val="E97F1F"/>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9005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F9EC-71FE-912C-C6BB-98B7E93E6C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FFF470-3058-2E7E-BC58-C518AA6754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610AC-F591-EC85-EBFE-DE11120BBC26}"/>
              </a:ext>
            </a:extLst>
          </p:cNvPr>
          <p:cNvSpPr>
            <a:spLocks noGrp="1"/>
          </p:cNvSpPr>
          <p:nvPr>
            <p:ph type="dt" sz="half" idx="10"/>
          </p:nvPr>
        </p:nvSpPr>
        <p:spPr/>
        <p:txBody>
          <a:bodyPr/>
          <a:lstStyle/>
          <a:p>
            <a:fld id="{62CB05CA-575D-4E87-BE8E-02A52BE39E5C}" type="datetimeFigureOut">
              <a:rPr lang="en-US" smtClean="0"/>
              <a:t>11/27/2024</a:t>
            </a:fld>
            <a:endParaRPr lang="en-US"/>
          </a:p>
        </p:txBody>
      </p:sp>
      <p:sp>
        <p:nvSpPr>
          <p:cNvPr id="5" name="Footer Placeholder 4">
            <a:extLst>
              <a:ext uri="{FF2B5EF4-FFF2-40B4-BE49-F238E27FC236}">
                <a16:creationId xmlns:a16="http://schemas.microsoft.com/office/drawing/2014/main" id="{D12CD47B-0AA6-53E1-1582-966FCB75B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F4D3C-62FE-3F5B-BA50-A72AB73D8EE2}"/>
              </a:ext>
            </a:extLst>
          </p:cNvPr>
          <p:cNvSpPr>
            <a:spLocks noGrp="1"/>
          </p:cNvSpPr>
          <p:nvPr>
            <p:ph type="sldNum" sz="quarter" idx="12"/>
          </p:nvPr>
        </p:nvSpPr>
        <p:spPr/>
        <p:txBody>
          <a:bodyPr/>
          <a:lstStyle/>
          <a:p>
            <a:fld id="{F8519D4E-3DA0-4733-870C-41F63AAE07C7}" type="slidenum">
              <a:rPr lang="en-US" smtClean="0"/>
              <a:t>‹#›</a:t>
            </a:fld>
            <a:endParaRPr lang="en-US"/>
          </a:p>
        </p:txBody>
      </p:sp>
    </p:spTree>
    <p:extLst>
      <p:ext uri="{BB962C8B-B14F-4D97-AF65-F5344CB8AC3E}">
        <p14:creationId xmlns:p14="http://schemas.microsoft.com/office/powerpoint/2010/main" val="3501439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2F00-1D21-DF6F-6CB7-BFB1D58B49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CD1D2-099A-53FC-A513-F27CC21719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315BB9-97BB-4D05-CD0A-7F34430CF011}"/>
              </a:ext>
            </a:extLst>
          </p:cNvPr>
          <p:cNvSpPr>
            <a:spLocks noGrp="1"/>
          </p:cNvSpPr>
          <p:nvPr>
            <p:ph type="dt" sz="half" idx="10"/>
          </p:nvPr>
        </p:nvSpPr>
        <p:spPr/>
        <p:txBody>
          <a:bodyPr/>
          <a:lstStyle/>
          <a:p>
            <a:fld id="{62CB05CA-575D-4E87-BE8E-02A52BE39E5C}" type="datetimeFigureOut">
              <a:rPr lang="en-US" smtClean="0"/>
              <a:t>11/27/2024</a:t>
            </a:fld>
            <a:endParaRPr lang="en-US"/>
          </a:p>
        </p:txBody>
      </p:sp>
      <p:sp>
        <p:nvSpPr>
          <p:cNvPr id="5" name="Footer Placeholder 4">
            <a:extLst>
              <a:ext uri="{FF2B5EF4-FFF2-40B4-BE49-F238E27FC236}">
                <a16:creationId xmlns:a16="http://schemas.microsoft.com/office/drawing/2014/main" id="{290E298F-0847-606A-924B-7E51AC477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F018A-B055-339C-30C0-180371DD56D3}"/>
              </a:ext>
            </a:extLst>
          </p:cNvPr>
          <p:cNvSpPr>
            <a:spLocks noGrp="1"/>
          </p:cNvSpPr>
          <p:nvPr>
            <p:ph type="sldNum" sz="quarter" idx="12"/>
          </p:nvPr>
        </p:nvSpPr>
        <p:spPr/>
        <p:txBody>
          <a:bodyPr/>
          <a:lstStyle/>
          <a:p>
            <a:fld id="{F8519D4E-3DA0-4733-870C-41F63AAE07C7}" type="slidenum">
              <a:rPr lang="en-US" smtClean="0"/>
              <a:t>‹#›</a:t>
            </a:fld>
            <a:endParaRPr lang="en-US"/>
          </a:p>
        </p:txBody>
      </p:sp>
    </p:spTree>
    <p:extLst>
      <p:ext uri="{BB962C8B-B14F-4D97-AF65-F5344CB8AC3E}">
        <p14:creationId xmlns:p14="http://schemas.microsoft.com/office/powerpoint/2010/main" val="990938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7420-0167-0941-539D-C7BD175A3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09D0E-F1E6-9564-CF88-CF773AAD39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BDC563-B272-5EF1-1011-E57C1399C1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06276B-E5FC-A135-3459-59694D9ECB37}"/>
              </a:ext>
            </a:extLst>
          </p:cNvPr>
          <p:cNvSpPr>
            <a:spLocks noGrp="1"/>
          </p:cNvSpPr>
          <p:nvPr>
            <p:ph type="dt" sz="half" idx="10"/>
          </p:nvPr>
        </p:nvSpPr>
        <p:spPr/>
        <p:txBody>
          <a:bodyPr/>
          <a:lstStyle/>
          <a:p>
            <a:fld id="{62CB05CA-575D-4E87-BE8E-02A52BE39E5C}" type="datetimeFigureOut">
              <a:rPr lang="en-US" smtClean="0"/>
              <a:t>11/27/2024</a:t>
            </a:fld>
            <a:endParaRPr lang="en-US"/>
          </a:p>
        </p:txBody>
      </p:sp>
      <p:sp>
        <p:nvSpPr>
          <p:cNvPr id="6" name="Footer Placeholder 5">
            <a:extLst>
              <a:ext uri="{FF2B5EF4-FFF2-40B4-BE49-F238E27FC236}">
                <a16:creationId xmlns:a16="http://schemas.microsoft.com/office/drawing/2014/main" id="{EA6562C3-1D81-C393-A6C7-D26C7D0E7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7AD6D0-AF09-9552-A19A-2941748DF745}"/>
              </a:ext>
            </a:extLst>
          </p:cNvPr>
          <p:cNvSpPr>
            <a:spLocks noGrp="1"/>
          </p:cNvSpPr>
          <p:nvPr>
            <p:ph type="sldNum" sz="quarter" idx="12"/>
          </p:nvPr>
        </p:nvSpPr>
        <p:spPr/>
        <p:txBody>
          <a:bodyPr/>
          <a:lstStyle/>
          <a:p>
            <a:fld id="{F8519D4E-3DA0-4733-870C-41F63AAE07C7}" type="slidenum">
              <a:rPr lang="en-US" smtClean="0"/>
              <a:t>‹#›</a:t>
            </a:fld>
            <a:endParaRPr lang="en-US"/>
          </a:p>
        </p:txBody>
      </p:sp>
    </p:spTree>
    <p:extLst>
      <p:ext uri="{BB962C8B-B14F-4D97-AF65-F5344CB8AC3E}">
        <p14:creationId xmlns:p14="http://schemas.microsoft.com/office/powerpoint/2010/main" val="218623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A18A-BBCC-EF83-7C1F-1AE5161CF3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F5FD97-F646-D2C7-49F0-A614B73171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9A8760-B2AF-B1E6-A423-26AEB8DA01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B8E17E-DB8F-6C67-40BE-68BA4509F2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F5C146-7EF8-7C0E-800B-25DEEB158A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D5EB2-3135-17AA-0EA3-9C7C2ABCF8A0}"/>
              </a:ext>
            </a:extLst>
          </p:cNvPr>
          <p:cNvSpPr>
            <a:spLocks noGrp="1"/>
          </p:cNvSpPr>
          <p:nvPr>
            <p:ph type="dt" sz="half" idx="10"/>
          </p:nvPr>
        </p:nvSpPr>
        <p:spPr/>
        <p:txBody>
          <a:bodyPr/>
          <a:lstStyle/>
          <a:p>
            <a:fld id="{62CB05CA-575D-4E87-BE8E-02A52BE39E5C}" type="datetimeFigureOut">
              <a:rPr lang="en-US" smtClean="0"/>
              <a:t>11/27/2024</a:t>
            </a:fld>
            <a:endParaRPr lang="en-US"/>
          </a:p>
        </p:txBody>
      </p:sp>
      <p:sp>
        <p:nvSpPr>
          <p:cNvPr id="8" name="Footer Placeholder 7">
            <a:extLst>
              <a:ext uri="{FF2B5EF4-FFF2-40B4-BE49-F238E27FC236}">
                <a16:creationId xmlns:a16="http://schemas.microsoft.com/office/drawing/2014/main" id="{FEFA7AC6-4C78-FEDB-2BE5-BAF1FF598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E75671-B719-EDE2-5FED-1FFE8717AC98}"/>
              </a:ext>
            </a:extLst>
          </p:cNvPr>
          <p:cNvSpPr>
            <a:spLocks noGrp="1"/>
          </p:cNvSpPr>
          <p:nvPr>
            <p:ph type="sldNum" sz="quarter" idx="12"/>
          </p:nvPr>
        </p:nvSpPr>
        <p:spPr/>
        <p:txBody>
          <a:bodyPr/>
          <a:lstStyle/>
          <a:p>
            <a:fld id="{F8519D4E-3DA0-4733-870C-41F63AAE07C7}" type="slidenum">
              <a:rPr lang="en-US" smtClean="0"/>
              <a:t>‹#›</a:t>
            </a:fld>
            <a:endParaRPr lang="en-US"/>
          </a:p>
        </p:txBody>
      </p:sp>
    </p:spTree>
    <p:extLst>
      <p:ext uri="{BB962C8B-B14F-4D97-AF65-F5344CB8AC3E}">
        <p14:creationId xmlns:p14="http://schemas.microsoft.com/office/powerpoint/2010/main" val="210878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D30C-C940-66DC-E528-1F72F31A11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0003EC-5144-8EB9-C6FF-098F465685F8}"/>
              </a:ext>
            </a:extLst>
          </p:cNvPr>
          <p:cNvSpPr>
            <a:spLocks noGrp="1"/>
          </p:cNvSpPr>
          <p:nvPr>
            <p:ph type="dt" sz="half" idx="10"/>
          </p:nvPr>
        </p:nvSpPr>
        <p:spPr/>
        <p:txBody>
          <a:bodyPr/>
          <a:lstStyle/>
          <a:p>
            <a:fld id="{62CB05CA-575D-4E87-BE8E-02A52BE39E5C}" type="datetimeFigureOut">
              <a:rPr lang="en-US" smtClean="0"/>
              <a:t>11/27/2024</a:t>
            </a:fld>
            <a:endParaRPr lang="en-US"/>
          </a:p>
        </p:txBody>
      </p:sp>
      <p:sp>
        <p:nvSpPr>
          <p:cNvPr id="4" name="Footer Placeholder 3">
            <a:extLst>
              <a:ext uri="{FF2B5EF4-FFF2-40B4-BE49-F238E27FC236}">
                <a16:creationId xmlns:a16="http://schemas.microsoft.com/office/drawing/2014/main" id="{7B5C3EBD-7DA9-49EE-A002-5C3057F355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D1B6E-5CBD-38B2-E7C0-99AD98ED10E2}"/>
              </a:ext>
            </a:extLst>
          </p:cNvPr>
          <p:cNvSpPr>
            <a:spLocks noGrp="1"/>
          </p:cNvSpPr>
          <p:nvPr>
            <p:ph type="sldNum" sz="quarter" idx="12"/>
          </p:nvPr>
        </p:nvSpPr>
        <p:spPr/>
        <p:txBody>
          <a:bodyPr/>
          <a:lstStyle/>
          <a:p>
            <a:fld id="{F8519D4E-3DA0-4733-870C-41F63AAE07C7}" type="slidenum">
              <a:rPr lang="en-US" smtClean="0"/>
              <a:t>‹#›</a:t>
            </a:fld>
            <a:endParaRPr lang="en-US"/>
          </a:p>
        </p:txBody>
      </p:sp>
    </p:spTree>
    <p:extLst>
      <p:ext uri="{BB962C8B-B14F-4D97-AF65-F5344CB8AC3E}">
        <p14:creationId xmlns:p14="http://schemas.microsoft.com/office/powerpoint/2010/main" val="1193255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76E331-01B3-AA8F-1398-18544533C905}"/>
              </a:ext>
            </a:extLst>
          </p:cNvPr>
          <p:cNvSpPr>
            <a:spLocks noGrp="1"/>
          </p:cNvSpPr>
          <p:nvPr>
            <p:ph type="dt" sz="half" idx="10"/>
          </p:nvPr>
        </p:nvSpPr>
        <p:spPr/>
        <p:txBody>
          <a:bodyPr/>
          <a:lstStyle/>
          <a:p>
            <a:fld id="{62CB05CA-575D-4E87-BE8E-02A52BE39E5C}" type="datetimeFigureOut">
              <a:rPr lang="en-US" smtClean="0"/>
              <a:t>11/27/2024</a:t>
            </a:fld>
            <a:endParaRPr lang="en-US"/>
          </a:p>
        </p:txBody>
      </p:sp>
      <p:sp>
        <p:nvSpPr>
          <p:cNvPr id="3" name="Footer Placeholder 2">
            <a:extLst>
              <a:ext uri="{FF2B5EF4-FFF2-40B4-BE49-F238E27FC236}">
                <a16:creationId xmlns:a16="http://schemas.microsoft.com/office/drawing/2014/main" id="{321A10BA-4979-DD32-9D89-1BC88D2977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028461-EED2-133F-4E5F-9CC38B1C9403}"/>
              </a:ext>
            </a:extLst>
          </p:cNvPr>
          <p:cNvSpPr>
            <a:spLocks noGrp="1"/>
          </p:cNvSpPr>
          <p:nvPr>
            <p:ph type="sldNum" sz="quarter" idx="12"/>
          </p:nvPr>
        </p:nvSpPr>
        <p:spPr/>
        <p:txBody>
          <a:bodyPr/>
          <a:lstStyle/>
          <a:p>
            <a:fld id="{F8519D4E-3DA0-4733-870C-41F63AAE07C7}" type="slidenum">
              <a:rPr lang="en-US" smtClean="0"/>
              <a:t>‹#›</a:t>
            </a:fld>
            <a:endParaRPr lang="en-US"/>
          </a:p>
        </p:txBody>
      </p:sp>
    </p:spTree>
    <p:extLst>
      <p:ext uri="{BB962C8B-B14F-4D97-AF65-F5344CB8AC3E}">
        <p14:creationId xmlns:p14="http://schemas.microsoft.com/office/powerpoint/2010/main" val="4217753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E6F6-E967-D685-ECB5-E83543F1DF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B9736D-CF3F-CFB4-F291-2F6217070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6DF44C-7AFA-532A-AF28-88FCC4C58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7E65E4-43AC-CA1D-C9DC-D8E655811B9A}"/>
              </a:ext>
            </a:extLst>
          </p:cNvPr>
          <p:cNvSpPr>
            <a:spLocks noGrp="1"/>
          </p:cNvSpPr>
          <p:nvPr>
            <p:ph type="dt" sz="half" idx="10"/>
          </p:nvPr>
        </p:nvSpPr>
        <p:spPr/>
        <p:txBody>
          <a:bodyPr/>
          <a:lstStyle/>
          <a:p>
            <a:fld id="{62CB05CA-575D-4E87-BE8E-02A52BE39E5C}" type="datetimeFigureOut">
              <a:rPr lang="en-US" smtClean="0"/>
              <a:t>11/27/2024</a:t>
            </a:fld>
            <a:endParaRPr lang="en-US"/>
          </a:p>
        </p:txBody>
      </p:sp>
      <p:sp>
        <p:nvSpPr>
          <p:cNvPr id="6" name="Footer Placeholder 5">
            <a:extLst>
              <a:ext uri="{FF2B5EF4-FFF2-40B4-BE49-F238E27FC236}">
                <a16:creationId xmlns:a16="http://schemas.microsoft.com/office/drawing/2014/main" id="{1D78A1F3-0ADD-42DC-EEED-B64866128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105AFA-80F4-8C52-65A1-C409723045AD}"/>
              </a:ext>
            </a:extLst>
          </p:cNvPr>
          <p:cNvSpPr>
            <a:spLocks noGrp="1"/>
          </p:cNvSpPr>
          <p:nvPr>
            <p:ph type="sldNum" sz="quarter" idx="12"/>
          </p:nvPr>
        </p:nvSpPr>
        <p:spPr/>
        <p:txBody>
          <a:bodyPr/>
          <a:lstStyle/>
          <a:p>
            <a:fld id="{F8519D4E-3DA0-4733-870C-41F63AAE07C7}" type="slidenum">
              <a:rPr lang="en-US" smtClean="0"/>
              <a:t>‹#›</a:t>
            </a:fld>
            <a:endParaRPr lang="en-US"/>
          </a:p>
        </p:txBody>
      </p:sp>
    </p:spTree>
    <p:extLst>
      <p:ext uri="{BB962C8B-B14F-4D97-AF65-F5344CB8AC3E}">
        <p14:creationId xmlns:p14="http://schemas.microsoft.com/office/powerpoint/2010/main" val="3459512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F20D-2E5C-BA4C-836D-BF0B148683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0B076E-C88A-0175-5B3A-8680EAFBB1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6A914D-D363-E4B9-1922-4D1A59D59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880E3-4C1D-4541-F98C-13508FA7534F}"/>
              </a:ext>
            </a:extLst>
          </p:cNvPr>
          <p:cNvSpPr>
            <a:spLocks noGrp="1"/>
          </p:cNvSpPr>
          <p:nvPr>
            <p:ph type="dt" sz="half" idx="10"/>
          </p:nvPr>
        </p:nvSpPr>
        <p:spPr/>
        <p:txBody>
          <a:bodyPr/>
          <a:lstStyle/>
          <a:p>
            <a:fld id="{62CB05CA-575D-4E87-BE8E-02A52BE39E5C}" type="datetimeFigureOut">
              <a:rPr lang="en-US" smtClean="0"/>
              <a:t>11/27/2024</a:t>
            </a:fld>
            <a:endParaRPr lang="en-US"/>
          </a:p>
        </p:txBody>
      </p:sp>
      <p:sp>
        <p:nvSpPr>
          <p:cNvPr id="6" name="Footer Placeholder 5">
            <a:extLst>
              <a:ext uri="{FF2B5EF4-FFF2-40B4-BE49-F238E27FC236}">
                <a16:creationId xmlns:a16="http://schemas.microsoft.com/office/drawing/2014/main" id="{4BD9DB74-D707-CF13-9ACF-97523E5B05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6657D-C4BB-C6DA-B645-20CC0D78219D}"/>
              </a:ext>
            </a:extLst>
          </p:cNvPr>
          <p:cNvSpPr>
            <a:spLocks noGrp="1"/>
          </p:cNvSpPr>
          <p:nvPr>
            <p:ph type="sldNum" sz="quarter" idx="12"/>
          </p:nvPr>
        </p:nvSpPr>
        <p:spPr/>
        <p:txBody>
          <a:bodyPr/>
          <a:lstStyle/>
          <a:p>
            <a:fld id="{F8519D4E-3DA0-4733-870C-41F63AAE07C7}" type="slidenum">
              <a:rPr lang="en-US" smtClean="0"/>
              <a:t>‹#›</a:t>
            </a:fld>
            <a:endParaRPr lang="en-US"/>
          </a:p>
        </p:txBody>
      </p:sp>
    </p:spTree>
    <p:extLst>
      <p:ext uri="{BB962C8B-B14F-4D97-AF65-F5344CB8AC3E}">
        <p14:creationId xmlns:p14="http://schemas.microsoft.com/office/powerpoint/2010/main" val="147304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1F02B-1098-A2BA-A4D9-FA5F616856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8D315-2689-B7CC-3577-7337C51587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54953-3719-0977-392E-BCDBBBEBBF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B05CA-575D-4E87-BE8E-02A52BE39E5C}" type="datetimeFigureOut">
              <a:rPr lang="en-US" smtClean="0"/>
              <a:t>11/27/2024</a:t>
            </a:fld>
            <a:endParaRPr lang="en-US"/>
          </a:p>
        </p:txBody>
      </p:sp>
      <p:sp>
        <p:nvSpPr>
          <p:cNvPr id="5" name="Footer Placeholder 4">
            <a:extLst>
              <a:ext uri="{FF2B5EF4-FFF2-40B4-BE49-F238E27FC236}">
                <a16:creationId xmlns:a16="http://schemas.microsoft.com/office/drawing/2014/main" id="{B084D313-89D3-1246-32EB-D7ED9DFA0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C5BCB7-8D9E-9B7E-EC84-5CE8CE9BAC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19D4E-3DA0-4733-870C-41F63AAE07C7}" type="slidenum">
              <a:rPr lang="en-US" smtClean="0"/>
              <a:t>‹#›</a:t>
            </a:fld>
            <a:endParaRPr lang="en-US"/>
          </a:p>
        </p:txBody>
      </p:sp>
    </p:spTree>
    <p:extLst>
      <p:ext uri="{BB962C8B-B14F-4D97-AF65-F5344CB8AC3E}">
        <p14:creationId xmlns:p14="http://schemas.microsoft.com/office/powerpoint/2010/main" val="717799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www.coastalreview.org/"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www.swt.usace.army.mil/" TargetMode="External"/><Relationship Id="rId4" Type="http://schemas.openxmlformats.org/officeDocument/2006/relationships/hyperlink" Target="http://www.ecology.wa.gov/"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nysenate.gov/"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www.lcra.org/" TargetMode="External"/><Relationship Id="rId4" Type="http://schemas.openxmlformats.org/officeDocument/2006/relationships/hyperlink" Target="http://www.camdenparksandrec.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www.access-board.gov/ada/guides/chapter-10-boating-faciliti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www.wisconsincleanmarina.or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epa.gov/vessels-marinas-and-ports/recreational-vessels-and-clean-boating-act"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does Onboarding Paperwork consist of?">
            <a:extLst>
              <a:ext uri="{FF2B5EF4-FFF2-40B4-BE49-F238E27FC236}">
                <a16:creationId xmlns:a16="http://schemas.microsoft.com/office/drawing/2014/main" id="{D0A7BBFE-D95E-D01F-CD06-826B11EE29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5" b="28977"/>
          <a:stretch/>
        </p:blipFill>
        <p:spPr bwMode="auto">
          <a:xfrm>
            <a:off x="0" y="0"/>
            <a:ext cx="12246352" cy="53782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11EE37B-E67B-4C3A-954E-0B5F03A0E997}"/>
              </a:ext>
            </a:extLst>
          </p:cNvPr>
          <p:cNvSpPr>
            <a:spLocks noGrp="1"/>
          </p:cNvSpPr>
          <p:nvPr>
            <p:ph sz="quarter" idx="11"/>
          </p:nvPr>
        </p:nvSpPr>
        <p:spPr>
          <a:xfrm>
            <a:off x="292099" y="5570062"/>
            <a:ext cx="11685393" cy="545338"/>
          </a:xfrm>
        </p:spPr>
        <p:txBody>
          <a:bodyPr/>
          <a:lstStyle/>
          <a:p>
            <a:r>
              <a:rPr lang="en-US" dirty="0">
                <a:solidFill>
                  <a:srgbClr val="257D8D"/>
                </a:solidFill>
              </a:rPr>
              <a:t>Keeping Afloat with Marina Regulations and Codes</a:t>
            </a:r>
          </a:p>
          <a:p>
            <a:endParaRPr lang="en-US" dirty="0"/>
          </a:p>
        </p:txBody>
      </p:sp>
      <p:sp>
        <p:nvSpPr>
          <p:cNvPr id="5" name="Content Placeholder 4">
            <a:extLst>
              <a:ext uri="{FF2B5EF4-FFF2-40B4-BE49-F238E27FC236}">
                <a16:creationId xmlns:a16="http://schemas.microsoft.com/office/drawing/2014/main" id="{6BBA21F6-C6FD-4724-BBDC-F3BE59957A9D}"/>
              </a:ext>
            </a:extLst>
          </p:cNvPr>
          <p:cNvSpPr>
            <a:spLocks noGrp="1"/>
          </p:cNvSpPr>
          <p:nvPr>
            <p:ph sz="quarter" idx="15"/>
          </p:nvPr>
        </p:nvSpPr>
        <p:spPr>
          <a:xfrm flipH="1">
            <a:off x="4904198" y="4520550"/>
            <a:ext cx="7370927" cy="926707"/>
          </a:xfrm>
          <a:solidFill>
            <a:srgbClr val="299448"/>
          </a:solidFill>
        </p:spPr>
        <p:txBody>
          <a:bodyPr>
            <a:normAutofit fontScale="62500" lnSpcReduction="20000"/>
          </a:bodyPr>
          <a:lstStyle/>
          <a:p>
            <a:endParaRPr lang="en-US" dirty="0"/>
          </a:p>
        </p:txBody>
      </p:sp>
      <p:sp>
        <p:nvSpPr>
          <p:cNvPr id="6" name="Content Placeholder 5">
            <a:extLst>
              <a:ext uri="{FF2B5EF4-FFF2-40B4-BE49-F238E27FC236}">
                <a16:creationId xmlns:a16="http://schemas.microsoft.com/office/drawing/2014/main" id="{F48E19C5-29D4-47DD-98FD-045D710B46F4}"/>
              </a:ext>
            </a:extLst>
          </p:cNvPr>
          <p:cNvSpPr>
            <a:spLocks noGrp="1"/>
          </p:cNvSpPr>
          <p:nvPr>
            <p:ph sz="quarter" idx="14"/>
          </p:nvPr>
        </p:nvSpPr>
        <p:spPr>
          <a:xfrm>
            <a:off x="-56483" y="4520549"/>
            <a:ext cx="12302835" cy="926707"/>
          </a:xfrm>
          <a:solidFill>
            <a:srgbClr val="257D8D"/>
          </a:solidFill>
        </p:spPr>
        <p:txBody>
          <a:bodyPr>
            <a:normAutofit fontScale="62500" lnSpcReduction="20000"/>
          </a:bodyPr>
          <a:lstStyle/>
          <a:p>
            <a:endParaRPr lang="en-US" dirty="0"/>
          </a:p>
        </p:txBody>
      </p:sp>
      <p:pic>
        <p:nvPicPr>
          <p:cNvPr id="8" name="Picture 7">
            <a:extLst>
              <a:ext uri="{FF2B5EF4-FFF2-40B4-BE49-F238E27FC236}">
                <a16:creationId xmlns:a16="http://schemas.microsoft.com/office/drawing/2014/main" id="{A5593756-E735-311E-4045-9C2EA6431928}"/>
              </a:ext>
            </a:extLst>
          </p:cNvPr>
          <p:cNvPicPr>
            <a:picLocks noChangeAspect="1"/>
          </p:cNvPicPr>
          <p:nvPr/>
        </p:nvPicPr>
        <p:blipFill rotWithShape="1">
          <a:blip r:embed="rId4"/>
          <a:srcRect b="6533"/>
          <a:stretch/>
        </p:blipFill>
        <p:spPr>
          <a:xfrm>
            <a:off x="7756074" y="5947795"/>
            <a:ext cx="1899655" cy="910206"/>
          </a:xfrm>
          <a:prstGeom prst="rect">
            <a:avLst/>
          </a:prstGeom>
        </p:spPr>
      </p:pic>
    </p:spTree>
    <p:extLst>
      <p:ext uri="{BB962C8B-B14F-4D97-AF65-F5344CB8AC3E}">
        <p14:creationId xmlns:p14="http://schemas.microsoft.com/office/powerpoint/2010/main" val="1467417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CC181-FA8C-024E-9AFE-83AF7B24B84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A93BD5D-B579-C49B-B479-302A46D900AE}"/>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5709EF80-6292-16C2-C28C-A28F3CCC2EB2}"/>
              </a:ext>
            </a:extLst>
          </p:cNvPr>
          <p:cNvSpPr txBox="1"/>
          <p:nvPr/>
        </p:nvSpPr>
        <p:spPr>
          <a:xfrm>
            <a:off x="112455" y="648974"/>
            <a:ext cx="8799871" cy="707886"/>
          </a:xfrm>
          <a:prstGeom prst="rect">
            <a:avLst/>
          </a:prstGeom>
          <a:noFill/>
        </p:spPr>
        <p:txBody>
          <a:bodyPr wrap="square" rtlCol="0">
            <a:spAutoFit/>
          </a:bodyPr>
          <a:lstStyle/>
          <a:p>
            <a:r>
              <a:rPr lang="en-US" sz="2000" b="1" dirty="0"/>
              <a:t>Unencapsulated floats Bans and Moratoriums   </a:t>
            </a:r>
          </a:p>
          <a:p>
            <a:endParaRPr lang="en-US" sz="2000" b="1" dirty="0"/>
          </a:p>
        </p:txBody>
      </p:sp>
      <p:sp>
        <p:nvSpPr>
          <p:cNvPr id="5" name="TextBox 4">
            <a:extLst>
              <a:ext uri="{FF2B5EF4-FFF2-40B4-BE49-F238E27FC236}">
                <a16:creationId xmlns:a16="http://schemas.microsoft.com/office/drawing/2014/main" id="{2D926908-2B78-E93D-CB72-B5F5AB11F58D}"/>
              </a:ext>
            </a:extLst>
          </p:cNvPr>
          <p:cNvSpPr txBox="1"/>
          <p:nvPr/>
        </p:nvSpPr>
        <p:spPr>
          <a:xfrm>
            <a:off x="280846" y="2599408"/>
            <a:ext cx="11439665" cy="1477328"/>
          </a:xfrm>
          <a:prstGeom prst="rect">
            <a:avLst/>
          </a:prstGeom>
          <a:noFill/>
        </p:spPr>
        <p:txBody>
          <a:bodyPr wrap="square">
            <a:spAutoFit/>
          </a:bodyPr>
          <a:lstStyle/>
          <a:p>
            <a:r>
              <a:rPr lang="en-US" sz="1800" b="1" dirty="0"/>
              <a:t>2022 Topsail Island towns barrier islands NC ban unencapsulated floats first in NC </a:t>
            </a:r>
            <a:r>
              <a:rPr lang="en-US" sz="1800" b="1" dirty="0">
                <a:hlinkClick r:id="rId3"/>
              </a:rPr>
              <a:t>www.coastalreview.org</a:t>
            </a:r>
            <a:r>
              <a:rPr lang="en-US" sz="1800" b="1" dirty="0"/>
              <a:t> </a:t>
            </a:r>
          </a:p>
          <a:p>
            <a:r>
              <a:rPr lang="en-US" dirty="0"/>
              <a:t>Section 6-98. General construction, repair, etc., requirements. (by adding the following new subsection:) (6) Using unencapsulated polystyrene material. This includes new construction as well as repair or modification of an existing structure. 3. Section 6-100. Structural specifications. (by adding the following new subsection:) (f) The use of unencapsulated polystyrene on any flotation device in prohibited.</a:t>
            </a:r>
          </a:p>
        </p:txBody>
      </p:sp>
      <p:sp>
        <p:nvSpPr>
          <p:cNvPr id="7" name="TextBox 6">
            <a:extLst>
              <a:ext uri="{FF2B5EF4-FFF2-40B4-BE49-F238E27FC236}">
                <a16:creationId xmlns:a16="http://schemas.microsoft.com/office/drawing/2014/main" id="{01AE4E14-6BD8-1128-D162-050E0A5388D4}"/>
              </a:ext>
            </a:extLst>
          </p:cNvPr>
          <p:cNvSpPr txBox="1"/>
          <p:nvPr/>
        </p:nvSpPr>
        <p:spPr>
          <a:xfrm>
            <a:off x="280845" y="4136091"/>
            <a:ext cx="11439665" cy="1754326"/>
          </a:xfrm>
          <a:prstGeom prst="rect">
            <a:avLst/>
          </a:prstGeom>
          <a:noFill/>
        </p:spPr>
        <p:txBody>
          <a:bodyPr wrap="square">
            <a:spAutoFit/>
          </a:bodyPr>
          <a:lstStyle/>
          <a:p>
            <a:pPr algn="l"/>
            <a:r>
              <a:rPr lang="en-US" b="1" i="0" dirty="0">
                <a:solidFill>
                  <a:srgbClr val="333333"/>
                </a:solidFill>
                <a:effectLst/>
              </a:rPr>
              <a:t>Dept of Ecology State of Washington  </a:t>
            </a:r>
            <a:r>
              <a:rPr lang="en-US" b="1" i="0" dirty="0">
                <a:solidFill>
                  <a:srgbClr val="333333"/>
                </a:solidFill>
                <a:effectLst/>
                <a:hlinkClick r:id="rId4"/>
              </a:rPr>
              <a:t>www.ecology.wa.gov</a:t>
            </a:r>
            <a:r>
              <a:rPr lang="en-US" b="1" i="0" dirty="0">
                <a:solidFill>
                  <a:srgbClr val="333333"/>
                </a:solidFill>
                <a:effectLst/>
              </a:rPr>
              <a:t> </a:t>
            </a:r>
          </a:p>
          <a:p>
            <a:pPr algn="l"/>
            <a:r>
              <a:rPr lang="en-US" b="0" i="0" dirty="0">
                <a:solidFill>
                  <a:srgbClr val="333333"/>
                </a:solidFill>
                <a:effectLst/>
              </a:rPr>
              <a:t>New environmental protections will reduce plastic pollution in Washington’s waters. Beginning in 2024, polystyrene foam used in docks, floating blocks, or overwater structures must be fully enclosed in a shell made of plastic (at least 0.15-inches thick), concrete, aluminum, or steel.</a:t>
            </a:r>
          </a:p>
          <a:p>
            <a:pPr marL="285750" indent="-285750" algn="l">
              <a:buFont typeface="Arial" panose="020B0604020202020204" pitchFamily="34" charset="0"/>
              <a:buChar char="•"/>
            </a:pPr>
            <a:r>
              <a:rPr lang="en-US" b="0" i="0" dirty="0">
                <a:solidFill>
                  <a:srgbClr val="333333"/>
                </a:solidFill>
                <a:effectLst/>
              </a:rPr>
              <a:t>Polystyrene foam must be fully enclosed in a shell made of plastic (0.15 inches), concrete, aluminum, or steel. </a:t>
            </a:r>
          </a:p>
          <a:p>
            <a:pPr marL="285750" indent="-285750" algn="l">
              <a:buFont typeface="Arial" panose="020B0604020202020204" pitchFamily="34" charset="0"/>
              <a:buChar char="•"/>
            </a:pPr>
            <a:r>
              <a:rPr lang="en-US" b="0" i="0" dirty="0">
                <a:solidFill>
                  <a:srgbClr val="333333"/>
                </a:solidFill>
                <a:effectLst/>
              </a:rPr>
              <a:t>Exposed polystyrene foam and foam wrapped in plastic film is prohibited in new dock repairs and construction</a:t>
            </a:r>
          </a:p>
        </p:txBody>
      </p:sp>
      <p:sp>
        <p:nvSpPr>
          <p:cNvPr id="3" name="Rectangle 1">
            <a:extLst>
              <a:ext uri="{FF2B5EF4-FFF2-40B4-BE49-F238E27FC236}">
                <a16:creationId xmlns:a16="http://schemas.microsoft.com/office/drawing/2014/main" id="{4B81A629-4333-A220-1CDB-8C8DA9427BF5}"/>
              </a:ext>
            </a:extLst>
          </p:cNvPr>
          <p:cNvSpPr>
            <a:spLocks noChangeArrowheads="1"/>
          </p:cNvSpPr>
          <p:nvPr/>
        </p:nvSpPr>
        <p:spPr bwMode="auto">
          <a:xfrm>
            <a:off x="280847" y="1050547"/>
            <a:ext cx="1143966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rPr>
              <a:t>Tennessee Valley Authority (TVA) Section 26 18 CRF 1304.400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rPr>
              <a:t>This final rule requires the removal and replacement of all </a:t>
            </a:r>
            <a:r>
              <a:rPr kumimoji="0" lang="en-US" altLang="en-US" b="0" i="0" u="none" strike="noStrike" cap="none" normalizeH="0" baseline="0" dirty="0" err="1">
                <a:ln>
                  <a:noFill/>
                </a:ln>
                <a:solidFill>
                  <a:srgbClr val="000000"/>
                </a:solidFill>
                <a:effectLst/>
              </a:rPr>
              <a:t>unencased</a:t>
            </a:r>
            <a:r>
              <a:rPr kumimoji="0" lang="en-US" altLang="en-US" b="0" i="0" u="none" strike="noStrike" cap="none" normalizeH="0" baseline="0" dirty="0">
                <a:ln>
                  <a:noFill/>
                </a:ln>
                <a:solidFill>
                  <a:srgbClr val="000000"/>
                </a:solidFill>
                <a:effectLst/>
              </a:rPr>
              <a:t> flotation no later than December 31, 2031. If TVA determines that the existing </a:t>
            </a:r>
            <a:r>
              <a:rPr kumimoji="0" lang="en-US" altLang="en-US" b="0" i="0" u="none" strike="noStrike" cap="none" normalizeH="0" baseline="0" dirty="0" err="1">
                <a:ln>
                  <a:noFill/>
                </a:ln>
                <a:solidFill>
                  <a:srgbClr val="000000"/>
                </a:solidFill>
                <a:effectLst/>
              </a:rPr>
              <a:t>unencased</a:t>
            </a:r>
            <a:r>
              <a:rPr kumimoji="0" lang="en-US" altLang="en-US" b="0" i="0" u="none" strike="noStrike" cap="none" normalizeH="0" baseline="0" dirty="0">
                <a:ln>
                  <a:noFill/>
                </a:ln>
                <a:solidFill>
                  <a:srgbClr val="000000"/>
                </a:solidFill>
                <a:effectLst/>
              </a:rPr>
              <a:t> flotation is no longer serviceable prior to December 31, 2031, owners will have 24 months from notification from TVA to remove and replace it. These changes will apply to all Section 26a permits, including those authorizing floating cabins.</a:t>
            </a:r>
            <a:r>
              <a:rPr kumimoji="0" lang="en-US" altLang="en-US" b="0" i="0" u="none" strike="noStrike" cap="none" normalizeH="0" baseline="0" dirty="0">
                <a:ln>
                  <a:noFill/>
                </a:ln>
                <a:solidFill>
                  <a:schemeClr val="tx1"/>
                </a:solidFill>
                <a:effectLst/>
              </a:rPr>
              <a:t> </a:t>
            </a:r>
          </a:p>
        </p:txBody>
      </p:sp>
      <p:sp>
        <p:nvSpPr>
          <p:cNvPr id="6" name="TextBox 5">
            <a:extLst>
              <a:ext uri="{FF2B5EF4-FFF2-40B4-BE49-F238E27FC236}">
                <a16:creationId xmlns:a16="http://schemas.microsoft.com/office/drawing/2014/main" id="{9C876D4A-CE5B-4C36-A0EE-E2928C25EF64}"/>
              </a:ext>
            </a:extLst>
          </p:cNvPr>
          <p:cNvSpPr txBox="1"/>
          <p:nvPr/>
        </p:nvSpPr>
        <p:spPr>
          <a:xfrm>
            <a:off x="280845" y="5841898"/>
            <a:ext cx="11177730" cy="646331"/>
          </a:xfrm>
          <a:prstGeom prst="rect">
            <a:avLst/>
          </a:prstGeom>
          <a:noFill/>
        </p:spPr>
        <p:txBody>
          <a:bodyPr wrap="square" rtlCol="0">
            <a:spAutoFit/>
          </a:bodyPr>
          <a:lstStyle/>
          <a:p>
            <a:r>
              <a:rPr lang="en-US" b="1" dirty="0"/>
              <a:t>Lake Texoma – Denison Dam Shoreline Management Plan February 2021 </a:t>
            </a:r>
          </a:p>
          <a:p>
            <a:r>
              <a:rPr lang="en-US" dirty="0"/>
              <a:t>5 year moratorium (2026) on removal of unencapsulated floats  </a:t>
            </a:r>
            <a:r>
              <a:rPr lang="en-US" dirty="0">
                <a:hlinkClick r:id="rId5"/>
              </a:rPr>
              <a:t>www.swt.usace.army.mil</a:t>
            </a:r>
            <a:r>
              <a:rPr lang="en-US" dirty="0"/>
              <a:t> </a:t>
            </a:r>
          </a:p>
        </p:txBody>
      </p:sp>
    </p:spTree>
    <p:extLst>
      <p:ext uri="{BB962C8B-B14F-4D97-AF65-F5344CB8AC3E}">
        <p14:creationId xmlns:p14="http://schemas.microsoft.com/office/powerpoint/2010/main" val="2688556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04E73-DE69-8731-C7DE-C9E0EAD468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FD767D-F9B3-2F02-3D99-0BC23EDA7679}"/>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24B6EC0D-90F6-697D-116A-7F413C67D3C4}"/>
              </a:ext>
            </a:extLst>
          </p:cNvPr>
          <p:cNvSpPr txBox="1"/>
          <p:nvPr/>
        </p:nvSpPr>
        <p:spPr>
          <a:xfrm>
            <a:off x="261938" y="1048575"/>
            <a:ext cx="11544298" cy="1477328"/>
          </a:xfrm>
          <a:prstGeom prst="rect">
            <a:avLst/>
          </a:prstGeom>
          <a:noFill/>
        </p:spPr>
        <p:txBody>
          <a:bodyPr wrap="square">
            <a:spAutoFit/>
          </a:bodyPr>
          <a:lstStyle/>
          <a:p>
            <a:r>
              <a:rPr lang="en-US" b="1" dirty="0"/>
              <a:t>New York Bill S4974A </a:t>
            </a:r>
            <a:r>
              <a:rPr lang="en-US" b="1" dirty="0">
                <a:hlinkClick r:id="rId3"/>
              </a:rPr>
              <a:t>www.nysenate.gov</a:t>
            </a:r>
            <a:r>
              <a:rPr lang="en-US" b="1" dirty="0"/>
              <a:t> </a:t>
            </a:r>
          </a:p>
          <a:p>
            <a:r>
              <a:rPr lang="en-US" b="1" dirty="0"/>
              <a:t>Title 34 Unencapsulated Expanded or Extruded Polystyrene Foam Ban – State of New York, Feb 17, 2023</a:t>
            </a:r>
          </a:p>
          <a:p>
            <a:r>
              <a:rPr lang="en-US" dirty="0"/>
              <a:t>Beginning January first, two thousand twenty-five, any person who8 constructs a floating dock or floating platform in this state shall9 ensure that any expanded polystyrene foam or extruded polystyrene foam10 in such floating dock or floating platform is fully encapsulated.11 § 2. This act shall take effect immediately</a:t>
            </a:r>
          </a:p>
        </p:txBody>
      </p:sp>
      <p:sp>
        <p:nvSpPr>
          <p:cNvPr id="7" name="TextBox 6">
            <a:extLst>
              <a:ext uri="{FF2B5EF4-FFF2-40B4-BE49-F238E27FC236}">
                <a16:creationId xmlns:a16="http://schemas.microsoft.com/office/drawing/2014/main" id="{E5996126-BBD2-9A16-14D5-0C1C5C8BAD1E}"/>
              </a:ext>
            </a:extLst>
          </p:cNvPr>
          <p:cNvSpPr txBox="1"/>
          <p:nvPr/>
        </p:nvSpPr>
        <p:spPr>
          <a:xfrm>
            <a:off x="257177" y="2576334"/>
            <a:ext cx="11429999" cy="2062103"/>
          </a:xfrm>
          <a:prstGeom prst="rect">
            <a:avLst/>
          </a:prstGeom>
          <a:noFill/>
        </p:spPr>
        <p:txBody>
          <a:bodyPr wrap="square">
            <a:spAutoFit/>
          </a:bodyPr>
          <a:lstStyle/>
          <a:p>
            <a:r>
              <a:rPr lang="en-US" b="1" dirty="0">
                <a:solidFill>
                  <a:srgbClr val="1B1B1B"/>
                </a:solidFill>
              </a:rPr>
              <a:t>Camden, Maine - </a:t>
            </a:r>
            <a:r>
              <a:rPr lang="en-US" b="1" i="0" dirty="0">
                <a:solidFill>
                  <a:srgbClr val="1B1B1B"/>
                </a:solidFill>
                <a:effectLst/>
              </a:rPr>
              <a:t>In November 2017, Camden residents passed an Unencapsulated Polystyrene Ordinance </a:t>
            </a:r>
          </a:p>
          <a:p>
            <a:pPr marL="285750" indent="-285750">
              <a:buFont typeface="Arial" panose="020B0604020202020204" pitchFamily="34" charset="0"/>
              <a:buChar char="•"/>
            </a:pPr>
            <a:r>
              <a:rPr lang="en-US" i="0" dirty="0">
                <a:solidFill>
                  <a:srgbClr val="1B1B1B"/>
                </a:solidFill>
                <a:effectLst/>
              </a:rPr>
              <a:t>Designed to eliminate the use of unencapsulated polystyrene in dock floats and buoys on Camden’s lakes, rivers, harbors and waterways. </a:t>
            </a:r>
          </a:p>
          <a:p>
            <a:pPr marL="285750" indent="-285750">
              <a:buFont typeface="Arial" panose="020B0604020202020204" pitchFamily="34" charset="0"/>
              <a:buChar char="•"/>
            </a:pPr>
            <a:r>
              <a:rPr lang="en-US" i="0" dirty="0">
                <a:solidFill>
                  <a:srgbClr val="1B1B1B"/>
                </a:solidFill>
                <a:effectLst/>
              </a:rPr>
              <a:t>Camden’s polystyrene ordinance bans the use of unencapsulated polystyrene in new docks and dock repairs.  By the end of 2022, all unencapsulated polystyrene must be removed from existing docks.</a:t>
            </a:r>
          </a:p>
          <a:p>
            <a:pPr marL="285750" indent="-285750">
              <a:buFont typeface="Arial" panose="020B0604020202020204" pitchFamily="34" charset="0"/>
              <a:buChar char="•"/>
            </a:pPr>
            <a:r>
              <a:rPr lang="en-US" dirty="0">
                <a:solidFill>
                  <a:srgbClr val="1B1B1B"/>
                </a:solidFill>
              </a:rPr>
              <a:t>Rockport Maine – December 14, 2017 – 5 year moratorium ban (2022) on unencapsulated floats.  </a:t>
            </a:r>
            <a:r>
              <a:rPr lang="en-US" dirty="0">
                <a:solidFill>
                  <a:srgbClr val="1B1B1B"/>
                </a:solidFill>
                <a:hlinkClick r:id="rId4"/>
              </a:rPr>
              <a:t>www.camdenparksandrec.com</a:t>
            </a:r>
            <a:r>
              <a:rPr lang="en-US" dirty="0">
                <a:solidFill>
                  <a:srgbClr val="1B1B1B"/>
                </a:solidFill>
              </a:rPr>
              <a:t> </a:t>
            </a:r>
            <a:endParaRPr lang="en-US" dirty="0"/>
          </a:p>
        </p:txBody>
      </p:sp>
      <p:sp>
        <p:nvSpPr>
          <p:cNvPr id="8" name="TextBox 7">
            <a:extLst>
              <a:ext uri="{FF2B5EF4-FFF2-40B4-BE49-F238E27FC236}">
                <a16:creationId xmlns:a16="http://schemas.microsoft.com/office/drawing/2014/main" id="{B2F34365-0AAC-4B5D-0991-B60C400ADFDE}"/>
              </a:ext>
            </a:extLst>
          </p:cNvPr>
          <p:cNvSpPr txBox="1"/>
          <p:nvPr/>
        </p:nvSpPr>
        <p:spPr>
          <a:xfrm>
            <a:off x="257177" y="4636107"/>
            <a:ext cx="11549060" cy="1815882"/>
          </a:xfrm>
          <a:prstGeom prst="rect">
            <a:avLst/>
          </a:prstGeom>
          <a:noFill/>
        </p:spPr>
        <p:txBody>
          <a:bodyPr wrap="square" rtlCol="0">
            <a:spAutoFit/>
          </a:bodyPr>
          <a:lstStyle/>
          <a:p>
            <a:r>
              <a:rPr lang="en-US" b="1" dirty="0"/>
              <a:t>Lower Colorado River Authority (LCRA). May 24, 2023 Highland Lakes Marina Ordinance </a:t>
            </a:r>
          </a:p>
          <a:p>
            <a:pPr marL="285750" indent="-285750">
              <a:buFont typeface="Arial" panose="020B0604020202020204" pitchFamily="34" charset="0"/>
              <a:buChar char="•"/>
            </a:pPr>
            <a:r>
              <a:rPr lang="en-US" dirty="0"/>
              <a:t>First change in 22 years  </a:t>
            </a:r>
          </a:p>
          <a:p>
            <a:pPr marL="285750" indent="-285750">
              <a:buFont typeface="Arial" panose="020B0604020202020204" pitchFamily="34" charset="0"/>
              <a:buChar char="•"/>
            </a:pPr>
            <a:r>
              <a:rPr lang="en-US" dirty="0"/>
              <a:t>Unencapsulated floats to be replaced in 2 years (2025).  Owners objected.  In 2023 – 19 of the 147 marinas in the system had unencapsulated floats.  LCRA agreed to allow owners the opportunity to make a case that replacing foam in 2 years would result in unreasonable hardship, therefore giving them the options of entering a replacement plan with LCRA.  </a:t>
            </a:r>
            <a:r>
              <a:rPr lang="en-US" dirty="0">
                <a:hlinkClick r:id="rId5"/>
              </a:rPr>
              <a:t>www.lcra.org</a:t>
            </a:r>
            <a:r>
              <a:rPr lang="en-US" dirty="0"/>
              <a:t> </a:t>
            </a:r>
          </a:p>
        </p:txBody>
      </p:sp>
      <p:sp>
        <p:nvSpPr>
          <p:cNvPr id="3" name="TextBox 2">
            <a:extLst>
              <a:ext uri="{FF2B5EF4-FFF2-40B4-BE49-F238E27FC236}">
                <a16:creationId xmlns:a16="http://schemas.microsoft.com/office/drawing/2014/main" id="{E0AD682E-EB1A-E9F2-DBBC-88F9BDD28CF3}"/>
              </a:ext>
            </a:extLst>
          </p:cNvPr>
          <p:cNvSpPr txBox="1"/>
          <p:nvPr/>
        </p:nvSpPr>
        <p:spPr>
          <a:xfrm>
            <a:off x="112455" y="648974"/>
            <a:ext cx="8799871" cy="707886"/>
          </a:xfrm>
          <a:prstGeom prst="rect">
            <a:avLst/>
          </a:prstGeom>
          <a:noFill/>
        </p:spPr>
        <p:txBody>
          <a:bodyPr wrap="square" rtlCol="0">
            <a:spAutoFit/>
          </a:bodyPr>
          <a:lstStyle/>
          <a:p>
            <a:r>
              <a:rPr lang="en-US" sz="2000" b="1" dirty="0"/>
              <a:t>Unencapsulated floats Bans and Moratoriums   </a:t>
            </a:r>
          </a:p>
          <a:p>
            <a:endParaRPr lang="en-US" sz="2000" b="1" dirty="0"/>
          </a:p>
        </p:txBody>
      </p:sp>
    </p:spTree>
    <p:extLst>
      <p:ext uri="{BB962C8B-B14F-4D97-AF65-F5344CB8AC3E}">
        <p14:creationId xmlns:p14="http://schemas.microsoft.com/office/powerpoint/2010/main" val="3460147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77D7D-13CD-BB4D-7529-3378413A14B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BDDC75-3784-631C-401A-CB2FADE7C455}"/>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D3967B1B-5918-04AD-DACE-E96039EC6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325" y="985837"/>
            <a:ext cx="6267449" cy="4700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9D391B-EEFC-49C1-6ECB-63CEEEDAE536}"/>
              </a:ext>
            </a:extLst>
          </p:cNvPr>
          <p:cNvSpPr txBox="1"/>
          <p:nvPr/>
        </p:nvSpPr>
        <p:spPr>
          <a:xfrm>
            <a:off x="90950" y="672514"/>
            <a:ext cx="1083951" cy="400110"/>
          </a:xfrm>
          <a:prstGeom prst="rect">
            <a:avLst/>
          </a:prstGeom>
          <a:noFill/>
        </p:spPr>
        <p:txBody>
          <a:bodyPr wrap="none" rtlCol="0">
            <a:spAutoFit/>
          </a:bodyPr>
          <a:lstStyle/>
          <a:p>
            <a:r>
              <a:rPr lang="en-US" sz="2000" b="1" dirty="0"/>
              <a:t>Spill Kits</a:t>
            </a:r>
          </a:p>
        </p:txBody>
      </p:sp>
      <p:sp>
        <p:nvSpPr>
          <p:cNvPr id="3" name="TextBox 2">
            <a:extLst>
              <a:ext uri="{FF2B5EF4-FFF2-40B4-BE49-F238E27FC236}">
                <a16:creationId xmlns:a16="http://schemas.microsoft.com/office/drawing/2014/main" id="{3821D260-DC4F-708A-5B6A-0BDC78BBC95A}"/>
              </a:ext>
            </a:extLst>
          </p:cNvPr>
          <p:cNvSpPr txBox="1"/>
          <p:nvPr/>
        </p:nvSpPr>
        <p:spPr>
          <a:xfrm>
            <a:off x="1443493" y="5618235"/>
            <a:ext cx="4520597" cy="400110"/>
          </a:xfrm>
          <a:prstGeom prst="rect">
            <a:avLst/>
          </a:prstGeom>
          <a:noFill/>
        </p:spPr>
        <p:txBody>
          <a:bodyPr wrap="none" rtlCol="0">
            <a:spAutoFit/>
          </a:bodyPr>
          <a:lstStyle/>
          <a:p>
            <a:r>
              <a:rPr lang="en-US" sz="2000" b="1" dirty="0"/>
              <a:t>Non Compliant Spill Kit – Service Station </a:t>
            </a:r>
          </a:p>
        </p:txBody>
      </p:sp>
      <p:sp>
        <p:nvSpPr>
          <p:cNvPr id="5" name="TextBox 4">
            <a:extLst>
              <a:ext uri="{FF2B5EF4-FFF2-40B4-BE49-F238E27FC236}">
                <a16:creationId xmlns:a16="http://schemas.microsoft.com/office/drawing/2014/main" id="{4CE7CDD3-A6D5-B4D0-E6E5-3AEB23CC737E}"/>
              </a:ext>
            </a:extLst>
          </p:cNvPr>
          <p:cNvSpPr txBox="1"/>
          <p:nvPr/>
        </p:nvSpPr>
        <p:spPr>
          <a:xfrm>
            <a:off x="6831554" y="5618235"/>
            <a:ext cx="3979038" cy="400110"/>
          </a:xfrm>
          <a:prstGeom prst="rect">
            <a:avLst/>
          </a:prstGeom>
          <a:noFill/>
        </p:spPr>
        <p:txBody>
          <a:bodyPr wrap="none" rtlCol="0">
            <a:spAutoFit/>
          </a:bodyPr>
          <a:lstStyle/>
          <a:p>
            <a:r>
              <a:rPr lang="en-US" sz="2000" b="1" dirty="0"/>
              <a:t>Compliant – Marine Grade Spill Kit</a:t>
            </a:r>
          </a:p>
        </p:txBody>
      </p:sp>
      <p:pic>
        <p:nvPicPr>
          <p:cNvPr id="1030" name="Picture 6" descr="Economy Spill Kit - Universal - Absorbs up to 5 gallons">
            <a:extLst>
              <a:ext uri="{FF2B5EF4-FFF2-40B4-BE49-F238E27FC236}">
                <a16:creationId xmlns:a16="http://schemas.microsoft.com/office/drawing/2014/main" id="{99443BB6-4C75-D4EE-5303-19EBA62BB4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69"/>
          <a:stretch/>
        </p:blipFill>
        <p:spPr bwMode="auto">
          <a:xfrm>
            <a:off x="1084414" y="1532797"/>
            <a:ext cx="4762500" cy="3792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840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FC0AD-97E5-651A-2AB2-92E2793BFC6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4A7EF1-9197-9B49-31A7-B73458FECFB9}"/>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Content Placeholder 3">
            <a:extLst>
              <a:ext uri="{FF2B5EF4-FFF2-40B4-BE49-F238E27FC236}">
                <a16:creationId xmlns:a16="http://schemas.microsoft.com/office/drawing/2014/main" id="{85EA8FE2-9367-AD8C-2D58-DCEE876A092D}"/>
              </a:ext>
            </a:extLst>
          </p:cNvPr>
          <p:cNvSpPr txBox="1">
            <a:spLocks/>
          </p:cNvSpPr>
          <p:nvPr/>
        </p:nvSpPr>
        <p:spPr>
          <a:xfrm>
            <a:off x="148543" y="662550"/>
            <a:ext cx="5388239" cy="3499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Stormwater</a:t>
            </a:r>
          </a:p>
          <a:p>
            <a:r>
              <a:rPr lang="en-US" sz="1800" dirty="0"/>
              <a:t>Total Suspended Solids (TSS)</a:t>
            </a:r>
          </a:p>
          <a:p>
            <a:pPr lvl="1"/>
            <a:r>
              <a:rPr lang="en-US" sz="1800" dirty="0"/>
              <a:t>Conventional Pollutant by U.S. Clean Water Act</a:t>
            </a:r>
          </a:p>
          <a:p>
            <a:pPr lvl="1"/>
            <a:r>
              <a:rPr lang="en-US" sz="1800" dirty="0"/>
              <a:t>High TSS can decrease water’s natural dissolved oxygen, increase water temperature, affect turbidity or cloudiness of water</a:t>
            </a:r>
          </a:p>
          <a:p>
            <a:r>
              <a:rPr lang="en-US" sz="1800" dirty="0"/>
              <a:t>Sources</a:t>
            </a:r>
          </a:p>
          <a:p>
            <a:pPr lvl="1"/>
            <a:r>
              <a:rPr lang="en-US" sz="1800" dirty="0"/>
              <a:t>Runoff along rivers/lakes,</a:t>
            </a:r>
          </a:p>
          <a:p>
            <a:pPr lvl="1"/>
            <a:r>
              <a:rPr lang="en-US" sz="1800" dirty="0"/>
              <a:t>Runoff from impervious hardscape – buildings, roofs, roads and parking lots</a:t>
            </a:r>
          </a:p>
          <a:p>
            <a:pPr lvl="1"/>
            <a:r>
              <a:rPr lang="en-US" sz="1800" dirty="0"/>
              <a:t>Trash</a:t>
            </a:r>
          </a:p>
          <a:p>
            <a:endParaRPr lang="en-US" dirty="0"/>
          </a:p>
        </p:txBody>
      </p:sp>
      <p:pic>
        <p:nvPicPr>
          <p:cNvPr id="3" name="Picture 2">
            <a:extLst>
              <a:ext uri="{FF2B5EF4-FFF2-40B4-BE49-F238E27FC236}">
                <a16:creationId xmlns:a16="http://schemas.microsoft.com/office/drawing/2014/main" id="{8D3CE29D-849B-EFDF-5406-F3DEDACA8750}"/>
              </a:ext>
            </a:extLst>
          </p:cNvPr>
          <p:cNvPicPr>
            <a:picLocks noChangeAspect="1"/>
          </p:cNvPicPr>
          <p:nvPr/>
        </p:nvPicPr>
        <p:blipFill rotWithShape="1">
          <a:blip r:embed="rId3"/>
          <a:srcRect t="16027" b="8247"/>
          <a:stretch/>
        </p:blipFill>
        <p:spPr>
          <a:xfrm>
            <a:off x="7081838" y="662550"/>
            <a:ext cx="5110162" cy="2902326"/>
          </a:xfrm>
          <a:prstGeom prst="rect">
            <a:avLst/>
          </a:prstGeom>
        </p:spPr>
      </p:pic>
      <p:pic>
        <p:nvPicPr>
          <p:cNvPr id="5" name="Picture 2" descr="showing the benefits of environmental remediation services">
            <a:extLst>
              <a:ext uri="{FF2B5EF4-FFF2-40B4-BE49-F238E27FC236}">
                <a16:creationId xmlns:a16="http://schemas.microsoft.com/office/drawing/2014/main" id="{EACFE19F-4886-26F6-BEEF-F719269EC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838" y="3631341"/>
            <a:ext cx="5110162" cy="28389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a:extLst>
              <a:ext uri="{FF2B5EF4-FFF2-40B4-BE49-F238E27FC236}">
                <a16:creationId xmlns:a16="http://schemas.microsoft.com/office/drawing/2014/main" id="{1B253DD1-F5BD-3D84-5063-E8DAE5DC01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28" r="3061" b="26557"/>
          <a:stretch/>
        </p:blipFill>
        <p:spPr bwMode="auto">
          <a:xfrm>
            <a:off x="923925" y="4121359"/>
            <a:ext cx="5815013" cy="234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39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C7A57-A428-FC39-F300-9BCD7725AB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171B11-A257-4B21-A133-5D0340B530C7}"/>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erial view of a river and a city&#10;&#10;Description automatically generated">
            <a:extLst>
              <a:ext uri="{FF2B5EF4-FFF2-40B4-BE49-F238E27FC236}">
                <a16:creationId xmlns:a16="http://schemas.microsoft.com/office/drawing/2014/main" id="{D7ECA154-846D-EA80-A9B0-2F67E4BAE303}"/>
              </a:ext>
            </a:extLst>
          </p:cNvPr>
          <p:cNvPicPr>
            <a:picLocks noChangeAspect="1"/>
          </p:cNvPicPr>
          <p:nvPr/>
        </p:nvPicPr>
        <p:blipFill>
          <a:blip r:embed="rId3">
            <a:extLst>
              <a:ext uri="{28A0092B-C50C-407E-A947-70E740481C1C}">
                <a14:useLocalDpi xmlns:a14="http://schemas.microsoft.com/office/drawing/2010/main" val="0"/>
              </a:ext>
            </a:extLst>
          </a:blip>
          <a:srcRect l="34992" t="9305" r="19490" b="7292"/>
          <a:stretch/>
        </p:blipFill>
        <p:spPr>
          <a:xfrm>
            <a:off x="7276637" y="686803"/>
            <a:ext cx="4824413" cy="5719764"/>
          </a:xfrm>
          <a:prstGeom prst="rect">
            <a:avLst/>
          </a:prstGeom>
        </p:spPr>
      </p:pic>
      <p:sp>
        <p:nvSpPr>
          <p:cNvPr id="7" name="TextBox 6">
            <a:extLst>
              <a:ext uri="{FF2B5EF4-FFF2-40B4-BE49-F238E27FC236}">
                <a16:creationId xmlns:a16="http://schemas.microsoft.com/office/drawing/2014/main" id="{1F77FA0C-7104-B9F8-5C53-B870DE0422FB}"/>
              </a:ext>
            </a:extLst>
          </p:cNvPr>
          <p:cNvSpPr txBox="1"/>
          <p:nvPr/>
        </p:nvSpPr>
        <p:spPr>
          <a:xfrm>
            <a:off x="90950" y="686803"/>
            <a:ext cx="1386149" cy="400110"/>
          </a:xfrm>
          <a:prstGeom prst="rect">
            <a:avLst/>
          </a:prstGeom>
          <a:noFill/>
        </p:spPr>
        <p:txBody>
          <a:bodyPr wrap="none" rtlCol="0">
            <a:spAutoFit/>
          </a:bodyPr>
          <a:lstStyle/>
          <a:p>
            <a:r>
              <a:rPr lang="en-US" sz="2000" b="1" dirty="0"/>
              <a:t>Navigation </a:t>
            </a:r>
          </a:p>
        </p:txBody>
      </p:sp>
      <p:pic>
        <p:nvPicPr>
          <p:cNvPr id="8" name="Picture 7" descr="Aerial view of a river flowing through a city&#10;&#10;Description automatically generated">
            <a:extLst>
              <a:ext uri="{FF2B5EF4-FFF2-40B4-BE49-F238E27FC236}">
                <a16:creationId xmlns:a16="http://schemas.microsoft.com/office/drawing/2014/main" id="{75449879-191E-A65C-B924-00126EBF4ECE}"/>
              </a:ext>
            </a:extLst>
          </p:cNvPr>
          <p:cNvPicPr>
            <a:picLocks noChangeAspect="1"/>
          </p:cNvPicPr>
          <p:nvPr/>
        </p:nvPicPr>
        <p:blipFill>
          <a:blip r:embed="rId4">
            <a:extLst>
              <a:ext uri="{28A0092B-C50C-407E-A947-70E740481C1C}">
                <a14:useLocalDpi xmlns:a14="http://schemas.microsoft.com/office/drawing/2010/main" val="0"/>
              </a:ext>
            </a:extLst>
          </a:blip>
          <a:srcRect l="34452" t="9305" r="19444" b="7292"/>
          <a:stretch/>
        </p:blipFill>
        <p:spPr>
          <a:xfrm>
            <a:off x="2295525" y="686804"/>
            <a:ext cx="4886325" cy="5719763"/>
          </a:xfrm>
          <a:prstGeom prst="rect">
            <a:avLst/>
          </a:prstGeom>
        </p:spPr>
      </p:pic>
    </p:spTree>
    <p:extLst>
      <p:ext uri="{BB962C8B-B14F-4D97-AF65-F5344CB8AC3E}">
        <p14:creationId xmlns:p14="http://schemas.microsoft.com/office/powerpoint/2010/main" val="491162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A39F0-AC82-4129-56F1-514B0696124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9E8526-895C-820B-953A-5AFB373513D5}"/>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43A91B0-108F-3F72-262E-30E64D1CD91C}"/>
              </a:ext>
            </a:extLst>
          </p:cNvPr>
          <p:cNvPicPr>
            <a:picLocks noChangeAspect="1"/>
          </p:cNvPicPr>
          <p:nvPr/>
        </p:nvPicPr>
        <p:blipFill>
          <a:blip r:embed="rId3"/>
          <a:srcRect b="90893"/>
          <a:stretch/>
        </p:blipFill>
        <p:spPr>
          <a:xfrm>
            <a:off x="442765" y="1011677"/>
            <a:ext cx="4227871" cy="257783"/>
          </a:xfrm>
          <a:prstGeom prst="rect">
            <a:avLst/>
          </a:prstGeom>
        </p:spPr>
      </p:pic>
      <p:pic>
        <p:nvPicPr>
          <p:cNvPr id="6" name="Picture 5">
            <a:extLst>
              <a:ext uri="{FF2B5EF4-FFF2-40B4-BE49-F238E27FC236}">
                <a16:creationId xmlns:a16="http://schemas.microsoft.com/office/drawing/2014/main" id="{9E8BF349-D309-0ED4-3331-34029E8318F3}"/>
              </a:ext>
            </a:extLst>
          </p:cNvPr>
          <p:cNvPicPr>
            <a:picLocks noChangeAspect="1"/>
          </p:cNvPicPr>
          <p:nvPr/>
        </p:nvPicPr>
        <p:blipFill>
          <a:blip r:embed="rId4"/>
          <a:stretch>
            <a:fillRect/>
          </a:stretch>
        </p:blipFill>
        <p:spPr>
          <a:xfrm>
            <a:off x="403542" y="2753979"/>
            <a:ext cx="5289755" cy="2653693"/>
          </a:xfrm>
          <a:prstGeom prst="rect">
            <a:avLst/>
          </a:prstGeom>
        </p:spPr>
      </p:pic>
      <p:pic>
        <p:nvPicPr>
          <p:cNvPr id="8" name="Picture 7">
            <a:extLst>
              <a:ext uri="{FF2B5EF4-FFF2-40B4-BE49-F238E27FC236}">
                <a16:creationId xmlns:a16="http://schemas.microsoft.com/office/drawing/2014/main" id="{063C7B72-7908-3AF7-8775-E61D8FB21A1A}"/>
              </a:ext>
            </a:extLst>
          </p:cNvPr>
          <p:cNvPicPr>
            <a:picLocks noChangeAspect="1"/>
          </p:cNvPicPr>
          <p:nvPr/>
        </p:nvPicPr>
        <p:blipFill>
          <a:blip r:embed="rId5"/>
          <a:srcRect t="31847"/>
          <a:stretch/>
        </p:blipFill>
        <p:spPr>
          <a:xfrm>
            <a:off x="6096000" y="965485"/>
            <a:ext cx="4543536" cy="1762381"/>
          </a:xfrm>
          <a:prstGeom prst="rect">
            <a:avLst/>
          </a:prstGeom>
        </p:spPr>
      </p:pic>
      <p:pic>
        <p:nvPicPr>
          <p:cNvPr id="10" name="Picture 9">
            <a:extLst>
              <a:ext uri="{FF2B5EF4-FFF2-40B4-BE49-F238E27FC236}">
                <a16:creationId xmlns:a16="http://schemas.microsoft.com/office/drawing/2014/main" id="{D73CD8C3-D5BF-E85D-A97D-7E432270F233}"/>
              </a:ext>
            </a:extLst>
          </p:cNvPr>
          <p:cNvPicPr>
            <a:picLocks noChangeAspect="1"/>
          </p:cNvPicPr>
          <p:nvPr/>
        </p:nvPicPr>
        <p:blipFill>
          <a:blip r:embed="rId6"/>
          <a:stretch>
            <a:fillRect/>
          </a:stretch>
        </p:blipFill>
        <p:spPr>
          <a:xfrm>
            <a:off x="6150248" y="2727866"/>
            <a:ext cx="4619566" cy="2790718"/>
          </a:xfrm>
          <a:prstGeom prst="rect">
            <a:avLst/>
          </a:prstGeom>
        </p:spPr>
      </p:pic>
      <p:pic>
        <p:nvPicPr>
          <p:cNvPr id="12" name="Picture 11">
            <a:extLst>
              <a:ext uri="{FF2B5EF4-FFF2-40B4-BE49-F238E27FC236}">
                <a16:creationId xmlns:a16="http://schemas.microsoft.com/office/drawing/2014/main" id="{6171E6B0-02A9-7F4C-C17A-9572C57143B7}"/>
              </a:ext>
            </a:extLst>
          </p:cNvPr>
          <p:cNvPicPr>
            <a:picLocks noChangeAspect="1"/>
          </p:cNvPicPr>
          <p:nvPr/>
        </p:nvPicPr>
        <p:blipFill>
          <a:blip r:embed="rId7"/>
          <a:srcRect b="52846"/>
          <a:stretch/>
        </p:blipFill>
        <p:spPr>
          <a:xfrm>
            <a:off x="6105173" y="5533176"/>
            <a:ext cx="4758355" cy="696335"/>
          </a:xfrm>
          <a:prstGeom prst="rect">
            <a:avLst/>
          </a:prstGeom>
        </p:spPr>
      </p:pic>
      <p:sp>
        <p:nvSpPr>
          <p:cNvPr id="13" name="Title 1">
            <a:extLst>
              <a:ext uri="{FF2B5EF4-FFF2-40B4-BE49-F238E27FC236}">
                <a16:creationId xmlns:a16="http://schemas.microsoft.com/office/drawing/2014/main" id="{E6D0E533-116C-EA01-A966-1E4B5C2C1B29}"/>
              </a:ext>
            </a:extLst>
          </p:cNvPr>
          <p:cNvSpPr txBox="1">
            <a:spLocks/>
          </p:cNvSpPr>
          <p:nvPr/>
        </p:nvSpPr>
        <p:spPr>
          <a:xfrm>
            <a:off x="161997" y="654203"/>
            <a:ext cx="3480881" cy="3915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mn-lt"/>
              </a:rPr>
              <a:t>International Fire Code (IFC)</a:t>
            </a:r>
          </a:p>
        </p:txBody>
      </p:sp>
      <p:pic>
        <p:nvPicPr>
          <p:cNvPr id="2" name="Picture 1">
            <a:extLst>
              <a:ext uri="{FF2B5EF4-FFF2-40B4-BE49-F238E27FC236}">
                <a16:creationId xmlns:a16="http://schemas.microsoft.com/office/drawing/2014/main" id="{50DE356B-4C21-5B98-D2F9-B1C67B25C7B3}"/>
              </a:ext>
            </a:extLst>
          </p:cNvPr>
          <p:cNvPicPr>
            <a:picLocks noChangeAspect="1"/>
          </p:cNvPicPr>
          <p:nvPr/>
        </p:nvPicPr>
        <p:blipFill>
          <a:blip r:embed="rId3"/>
          <a:srcRect t="47557"/>
          <a:stretch/>
        </p:blipFill>
        <p:spPr>
          <a:xfrm>
            <a:off x="442765" y="1269460"/>
            <a:ext cx="4227871" cy="1484519"/>
          </a:xfrm>
          <a:prstGeom prst="rect">
            <a:avLst/>
          </a:prstGeom>
        </p:spPr>
      </p:pic>
      <p:pic>
        <p:nvPicPr>
          <p:cNvPr id="5" name="Picture 4">
            <a:extLst>
              <a:ext uri="{FF2B5EF4-FFF2-40B4-BE49-F238E27FC236}">
                <a16:creationId xmlns:a16="http://schemas.microsoft.com/office/drawing/2014/main" id="{AFA4C87F-C521-CFE0-8874-DC82FA8D85CE}"/>
              </a:ext>
            </a:extLst>
          </p:cNvPr>
          <p:cNvPicPr>
            <a:picLocks noChangeAspect="1"/>
          </p:cNvPicPr>
          <p:nvPr/>
        </p:nvPicPr>
        <p:blipFill>
          <a:blip r:embed="rId5"/>
          <a:srcRect b="68592"/>
          <a:stretch/>
        </p:blipFill>
        <p:spPr>
          <a:xfrm>
            <a:off x="442765" y="5364868"/>
            <a:ext cx="4543536" cy="812196"/>
          </a:xfrm>
          <a:prstGeom prst="rect">
            <a:avLst/>
          </a:prstGeom>
        </p:spPr>
      </p:pic>
    </p:spTree>
    <p:extLst>
      <p:ext uri="{BB962C8B-B14F-4D97-AF65-F5344CB8AC3E}">
        <p14:creationId xmlns:p14="http://schemas.microsoft.com/office/powerpoint/2010/main" val="645526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F97D8-6105-2E9C-4014-6C25F47B4FA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D275728-EACC-C218-E1E8-B0FC3D8075B0}"/>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2291260-E841-16E0-90C9-FB392245F4C4}"/>
              </a:ext>
            </a:extLst>
          </p:cNvPr>
          <p:cNvPicPr>
            <a:picLocks noChangeAspect="1"/>
          </p:cNvPicPr>
          <p:nvPr/>
        </p:nvPicPr>
        <p:blipFill>
          <a:blip r:embed="rId3"/>
          <a:srcRect l="4618" t="36702" r="10175" b="13405"/>
          <a:stretch/>
        </p:blipFill>
        <p:spPr>
          <a:xfrm>
            <a:off x="78544" y="1311530"/>
            <a:ext cx="12034912" cy="4552336"/>
          </a:xfrm>
          <a:prstGeom prst="rect">
            <a:avLst/>
          </a:prstGeom>
        </p:spPr>
      </p:pic>
      <p:sp>
        <p:nvSpPr>
          <p:cNvPr id="2" name="Title 1">
            <a:extLst>
              <a:ext uri="{FF2B5EF4-FFF2-40B4-BE49-F238E27FC236}">
                <a16:creationId xmlns:a16="http://schemas.microsoft.com/office/drawing/2014/main" id="{705E6C31-EC3D-B58A-A39E-1AE05D51EC82}"/>
              </a:ext>
            </a:extLst>
          </p:cNvPr>
          <p:cNvSpPr txBox="1">
            <a:spLocks/>
          </p:cNvSpPr>
          <p:nvPr/>
        </p:nvSpPr>
        <p:spPr>
          <a:xfrm>
            <a:off x="161997" y="654203"/>
            <a:ext cx="3480881" cy="3915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mn-lt"/>
              </a:rPr>
              <a:t>Fire Suppression System</a:t>
            </a:r>
          </a:p>
        </p:txBody>
      </p:sp>
    </p:spTree>
    <p:extLst>
      <p:ext uri="{BB962C8B-B14F-4D97-AF65-F5344CB8AC3E}">
        <p14:creationId xmlns:p14="http://schemas.microsoft.com/office/powerpoint/2010/main" val="333323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C25D7-1B19-624B-A546-2423253BAA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93CDD73-474E-439C-C075-2F9D0F08BE11}"/>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B466AFD-C53A-9FBB-5DD4-72D0EA830C94}"/>
              </a:ext>
            </a:extLst>
          </p:cNvPr>
          <p:cNvPicPr>
            <a:picLocks noChangeAspect="1"/>
          </p:cNvPicPr>
          <p:nvPr/>
        </p:nvPicPr>
        <p:blipFill>
          <a:blip r:embed="rId3"/>
          <a:srcRect l="1496" t="33835" r="34299" b="6236"/>
          <a:stretch/>
        </p:blipFill>
        <p:spPr>
          <a:xfrm>
            <a:off x="2730602" y="793000"/>
            <a:ext cx="9340645" cy="5683248"/>
          </a:xfrm>
          <a:prstGeom prst="rect">
            <a:avLst/>
          </a:prstGeom>
        </p:spPr>
      </p:pic>
      <p:sp>
        <p:nvSpPr>
          <p:cNvPr id="2" name="Title 1">
            <a:extLst>
              <a:ext uri="{FF2B5EF4-FFF2-40B4-BE49-F238E27FC236}">
                <a16:creationId xmlns:a16="http://schemas.microsoft.com/office/drawing/2014/main" id="{9C613A66-11EB-0023-8E3E-4A2DF07E2CDC}"/>
              </a:ext>
            </a:extLst>
          </p:cNvPr>
          <p:cNvSpPr txBox="1">
            <a:spLocks/>
          </p:cNvSpPr>
          <p:nvPr/>
        </p:nvSpPr>
        <p:spPr>
          <a:xfrm>
            <a:off x="161997" y="654203"/>
            <a:ext cx="3480881" cy="3915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mn-lt"/>
              </a:rPr>
              <a:t>Fire Suppression System</a:t>
            </a:r>
          </a:p>
        </p:txBody>
      </p:sp>
    </p:spTree>
    <p:extLst>
      <p:ext uri="{BB962C8B-B14F-4D97-AF65-F5344CB8AC3E}">
        <p14:creationId xmlns:p14="http://schemas.microsoft.com/office/powerpoint/2010/main" val="3726157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0263-41A8-0221-D29E-533992DDBD5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B61DCB-E4E3-675D-E5FC-6A434C1CB1AC}"/>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573DA1E-EFCE-5681-8AE2-1D5E3AA57717}"/>
              </a:ext>
            </a:extLst>
          </p:cNvPr>
          <p:cNvPicPr>
            <a:picLocks noChangeAspect="1"/>
          </p:cNvPicPr>
          <p:nvPr/>
        </p:nvPicPr>
        <p:blipFill>
          <a:blip r:embed="rId3"/>
          <a:srcRect l="50000" t="54496" b="4664"/>
          <a:stretch/>
        </p:blipFill>
        <p:spPr>
          <a:xfrm>
            <a:off x="228655" y="923729"/>
            <a:ext cx="5087448" cy="2720476"/>
          </a:xfrm>
          <a:prstGeom prst="rect">
            <a:avLst/>
          </a:prstGeom>
        </p:spPr>
      </p:pic>
      <p:pic>
        <p:nvPicPr>
          <p:cNvPr id="6" name="Picture 5">
            <a:extLst>
              <a:ext uri="{FF2B5EF4-FFF2-40B4-BE49-F238E27FC236}">
                <a16:creationId xmlns:a16="http://schemas.microsoft.com/office/drawing/2014/main" id="{54E99023-1675-5B19-C1A3-EDF7CE881D94}"/>
              </a:ext>
            </a:extLst>
          </p:cNvPr>
          <p:cNvPicPr>
            <a:picLocks noChangeAspect="1"/>
          </p:cNvPicPr>
          <p:nvPr/>
        </p:nvPicPr>
        <p:blipFill>
          <a:blip r:embed="rId4"/>
          <a:srcRect l="3275"/>
          <a:stretch/>
        </p:blipFill>
        <p:spPr>
          <a:xfrm>
            <a:off x="7914968" y="764426"/>
            <a:ext cx="4277032" cy="5410232"/>
          </a:xfrm>
          <a:prstGeom prst="rect">
            <a:avLst/>
          </a:prstGeom>
        </p:spPr>
      </p:pic>
      <p:pic>
        <p:nvPicPr>
          <p:cNvPr id="5" name="Picture 4">
            <a:extLst>
              <a:ext uri="{FF2B5EF4-FFF2-40B4-BE49-F238E27FC236}">
                <a16:creationId xmlns:a16="http://schemas.microsoft.com/office/drawing/2014/main" id="{4334DC89-8370-12FB-2AC3-288A4AE7F735}"/>
              </a:ext>
            </a:extLst>
          </p:cNvPr>
          <p:cNvPicPr>
            <a:picLocks noChangeAspect="1"/>
          </p:cNvPicPr>
          <p:nvPr/>
        </p:nvPicPr>
        <p:blipFill>
          <a:blip r:embed="rId3"/>
          <a:srcRect l="983" t="54916" r="75106" b="5462"/>
          <a:stretch/>
        </p:blipFill>
        <p:spPr>
          <a:xfrm>
            <a:off x="4380883" y="2546356"/>
            <a:ext cx="3423803" cy="3714368"/>
          </a:xfrm>
          <a:prstGeom prst="rect">
            <a:avLst/>
          </a:prstGeom>
        </p:spPr>
      </p:pic>
      <p:pic>
        <p:nvPicPr>
          <p:cNvPr id="7" name="Picture 6">
            <a:extLst>
              <a:ext uri="{FF2B5EF4-FFF2-40B4-BE49-F238E27FC236}">
                <a16:creationId xmlns:a16="http://schemas.microsoft.com/office/drawing/2014/main" id="{9BAFC3B5-0DE8-EADF-2A1D-FAFA098A0AE3}"/>
              </a:ext>
            </a:extLst>
          </p:cNvPr>
          <p:cNvPicPr>
            <a:picLocks noChangeAspect="1"/>
          </p:cNvPicPr>
          <p:nvPr/>
        </p:nvPicPr>
        <p:blipFill>
          <a:blip r:embed="rId3"/>
          <a:srcRect l="51100" t="3025" r="824" b="45841"/>
          <a:stretch/>
        </p:blipFill>
        <p:spPr>
          <a:xfrm>
            <a:off x="342586" y="3644205"/>
            <a:ext cx="3924366" cy="2732647"/>
          </a:xfrm>
          <a:prstGeom prst="rect">
            <a:avLst/>
          </a:prstGeom>
        </p:spPr>
      </p:pic>
      <p:sp>
        <p:nvSpPr>
          <p:cNvPr id="8" name="Oval 7">
            <a:extLst>
              <a:ext uri="{FF2B5EF4-FFF2-40B4-BE49-F238E27FC236}">
                <a16:creationId xmlns:a16="http://schemas.microsoft.com/office/drawing/2014/main" id="{1189A62D-412B-428B-8A33-9D29909ED79B}"/>
              </a:ext>
            </a:extLst>
          </p:cNvPr>
          <p:cNvSpPr/>
          <p:nvPr/>
        </p:nvSpPr>
        <p:spPr>
          <a:xfrm>
            <a:off x="2833186" y="3140500"/>
            <a:ext cx="496530" cy="487986"/>
          </a:xfrm>
          <a:prstGeom prst="ellipse">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AACEC5F-C3CD-31FA-CC1E-99ECAFB2DA7A}"/>
              </a:ext>
            </a:extLst>
          </p:cNvPr>
          <p:cNvSpPr/>
          <p:nvPr/>
        </p:nvSpPr>
        <p:spPr>
          <a:xfrm>
            <a:off x="10658168" y="3888516"/>
            <a:ext cx="496530" cy="487986"/>
          </a:xfrm>
          <a:prstGeom prst="ellipse">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857970-134B-5660-631C-DEEA942BA989}"/>
              </a:ext>
            </a:extLst>
          </p:cNvPr>
          <p:cNvSpPr/>
          <p:nvPr/>
        </p:nvSpPr>
        <p:spPr>
          <a:xfrm>
            <a:off x="10285970" y="3791504"/>
            <a:ext cx="496530" cy="48798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13D475B-67CB-8D2E-EB35-07DB6B6A1013}"/>
              </a:ext>
            </a:extLst>
          </p:cNvPr>
          <p:cNvSpPr/>
          <p:nvPr/>
        </p:nvSpPr>
        <p:spPr>
          <a:xfrm>
            <a:off x="289086" y="5934271"/>
            <a:ext cx="496530" cy="48798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D300033-204F-03DC-7DBC-C2645A2141D3}"/>
              </a:ext>
            </a:extLst>
          </p:cNvPr>
          <p:cNvSpPr/>
          <p:nvPr/>
        </p:nvSpPr>
        <p:spPr>
          <a:xfrm>
            <a:off x="4430045" y="5740006"/>
            <a:ext cx="496530" cy="487986"/>
          </a:xfrm>
          <a:prstGeom prst="ellipse">
            <a:avLst/>
          </a:prstGeom>
          <a:noFill/>
          <a:ln w="317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C38EC1A-0954-E67B-197C-94F1C2294338}"/>
              </a:ext>
            </a:extLst>
          </p:cNvPr>
          <p:cNvSpPr/>
          <p:nvPr/>
        </p:nvSpPr>
        <p:spPr>
          <a:xfrm>
            <a:off x="10285970" y="5066677"/>
            <a:ext cx="496530" cy="487986"/>
          </a:xfrm>
          <a:prstGeom prst="ellipse">
            <a:avLst/>
          </a:prstGeom>
          <a:noFill/>
          <a:ln w="317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E4B010-E279-CE49-A525-40C85BE37DBD}"/>
              </a:ext>
            </a:extLst>
          </p:cNvPr>
          <p:cNvSpPr txBox="1">
            <a:spLocks/>
          </p:cNvSpPr>
          <p:nvPr/>
        </p:nvSpPr>
        <p:spPr>
          <a:xfrm>
            <a:off x="161997" y="654203"/>
            <a:ext cx="3480881" cy="3915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latin typeface="+mn-lt"/>
              </a:rPr>
              <a:t>Fire Suppression System</a:t>
            </a:r>
          </a:p>
        </p:txBody>
      </p:sp>
    </p:spTree>
    <p:extLst>
      <p:ext uri="{BB962C8B-B14F-4D97-AF65-F5344CB8AC3E}">
        <p14:creationId xmlns:p14="http://schemas.microsoft.com/office/powerpoint/2010/main" val="79934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does Onboarding Paperwork consist of?">
            <a:extLst>
              <a:ext uri="{FF2B5EF4-FFF2-40B4-BE49-F238E27FC236}">
                <a16:creationId xmlns:a16="http://schemas.microsoft.com/office/drawing/2014/main" id="{D11FDCF2-D0D8-FC23-CEEF-D40B57779C16}"/>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2404" b="23941"/>
          <a:stretch/>
        </p:blipFill>
        <p:spPr bwMode="auto">
          <a:xfrm>
            <a:off x="0" y="0"/>
            <a:ext cx="12246352" cy="584036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7E0436-C5A0-4C68-BCDA-3D0B1D0708CE}"/>
              </a:ext>
            </a:extLst>
          </p:cNvPr>
          <p:cNvSpPr>
            <a:spLocks noGrp="1"/>
          </p:cNvSpPr>
          <p:nvPr>
            <p:ph sz="quarter" idx="11"/>
          </p:nvPr>
        </p:nvSpPr>
        <p:spPr/>
        <p:txBody>
          <a:bodyPr>
            <a:noAutofit/>
          </a:bodyPr>
          <a:lstStyle/>
          <a:p>
            <a:r>
              <a:rPr lang="en-US" sz="3200" dirty="0"/>
              <a:t>Rules and Regulations</a:t>
            </a:r>
          </a:p>
        </p:txBody>
      </p:sp>
      <p:pic>
        <p:nvPicPr>
          <p:cNvPr id="2" name="Picture 1">
            <a:extLst>
              <a:ext uri="{FF2B5EF4-FFF2-40B4-BE49-F238E27FC236}">
                <a16:creationId xmlns:a16="http://schemas.microsoft.com/office/drawing/2014/main" id="{B92A20D0-F176-5041-4FED-5DDE4903F236}"/>
              </a:ext>
            </a:extLst>
          </p:cNvPr>
          <p:cNvPicPr>
            <a:picLocks noChangeAspect="1"/>
          </p:cNvPicPr>
          <p:nvPr/>
        </p:nvPicPr>
        <p:blipFill rotWithShape="1">
          <a:blip r:embed="rId4"/>
          <a:srcRect b="6533"/>
          <a:stretch/>
        </p:blipFill>
        <p:spPr>
          <a:xfrm>
            <a:off x="7756074" y="5947795"/>
            <a:ext cx="1899655" cy="910206"/>
          </a:xfrm>
          <a:prstGeom prst="rect">
            <a:avLst/>
          </a:prstGeom>
        </p:spPr>
      </p:pic>
    </p:spTree>
    <p:extLst>
      <p:ext uri="{BB962C8B-B14F-4D97-AF65-F5344CB8AC3E}">
        <p14:creationId xmlns:p14="http://schemas.microsoft.com/office/powerpoint/2010/main" val="2431871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5851A1-C476-65BB-D582-E0264DC0C601}"/>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Presenters</a:t>
            </a:r>
          </a:p>
        </p:txBody>
      </p:sp>
      <p:sp>
        <p:nvSpPr>
          <p:cNvPr id="11" name="TextBox 10">
            <a:extLst>
              <a:ext uri="{FF2B5EF4-FFF2-40B4-BE49-F238E27FC236}">
                <a16:creationId xmlns:a16="http://schemas.microsoft.com/office/drawing/2014/main" id="{998651FC-53CD-E3ED-9BA9-DF0402CB2D1D}"/>
              </a:ext>
            </a:extLst>
          </p:cNvPr>
          <p:cNvSpPr txBox="1"/>
          <p:nvPr/>
        </p:nvSpPr>
        <p:spPr>
          <a:xfrm>
            <a:off x="2568332" y="3661760"/>
            <a:ext cx="3601332"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A7E24"/>
                </a:solidFill>
                <a:effectLst/>
                <a:uLnTx/>
                <a:uFillTx/>
                <a:latin typeface="Arial" panose="020B0604020202020204" pitchFamily="34" charset="0"/>
                <a:cs typeface="Arial" panose="020B0604020202020204" pitchFamily="34" charset="0"/>
              </a:rPr>
              <a:t>Dan Williams, PLA</a:t>
            </a:r>
            <a:endParaRPr lang="en-US" sz="2000" b="1" dirty="0">
              <a:solidFill>
                <a:srgbClr val="EA7E24"/>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Principal Landscape Architect</a:t>
            </a:r>
          </a:p>
        </p:txBody>
      </p:sp>
      <p:pic>
        <p:nvPicPr>
          <p:cNvPr id="12" name="Picture 11" descr="A person in a suit and tie&#10;&#10;Description automatically generated">
            <a:extLst>
              <a:ext uri="{FF2B5EF4-FFF2-40B4-BE49-F238E27FC236}">
                <a16:creationId xmlns:a16="http://schemas.microsoft.com/office/drawing/2014/main" id="{2557F31F-8F1C-4314-F574-20FFD94A13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6747997" y="1372288"/>
            <a:ext cx="2200604" cy="2161656"/>
          </a:xfrm>
          <a:prstGeom prst="rect">
            <a:avLst/>
          </a:prstGeom>
          <a:effectLst>
            <a:glow rad="139700">
              <a:srgbClr val="005D6C">
                <a:alpha val="40000"/>
              </a:srgbClr>
            </a:glow>
          </a:effectLst>
        </p:spPr>
      </p:pic>
      <p:sp>
        <p:nvSpPr>
          <p:cNvPr id="13" name="TextBox 12">
            <a:extLst>
              <a:ext uri="{FF2B5EF4-FFF2-40B4-BE49-F238E27FC236}">
                <a16:creationId xmlns:a16="http://schemas.microsoft.com/office/drawing/2014/main" id="{4211A19F-D494-FC0B-14F0-300113799D65}"/>
              </a:ext>
            </a:extLst>
          </p:cNvPr>
          <p:cNvSpPr txBox="1"/>
          <p:nvPr/>
        </p:nvSpPr>
        <p:spPr>
          <a:xfrm>
            <a:off x="6258152" y="3661760"/>
            <a:ext cx="3601332"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A7E24"/>
                </a:solidFill>
                <a:effectLst/>
                <a:uLnTx/>
                <a:uFillTx/>
                <a:latin typeface="Arial" panose="020B0604020202020204" pitchFamily="34" charset="0"/>
                <a:cs typeface="Arial" panose="020B0604020202020204" pitchFamily="34" charset="0"/>
              </a:rPr>
              <a:t>Marcus Rue, 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Team Leader - Civil Engineer</a:t>
            </a:r>
          </a:p>
        </p:txBody>
      </p:sp>
      <p:pic>
        <p:nvPicPr>
          <p:cNvPr id="15" name="Picture 14">
            <a:extLst>
              <a:ext uri="{FF2B5EF4-FFF2-40B4-BE49-F238E27FC236}">
                <a16:creationId xmlns:a16="http://schemas.microsoft.com/office/drawing/2014/main" id="{56B813C7-1267-06DD-7897-1B592B318D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91555" y="1500104"/>
            <a:ext cx="1954885" cy="1959329"/>
          </a:xfrm>
          <a:prstGeom prst="ellipse">
            <a:avLst/>
          </a:prstGeom>
          <a:ln w="25400" cmpd="sng">
            <a:noFill/>
          </a:ln>
          <a:effectLst>
            <a:glow rad="139700">
              <a:srgbClr val="005D6C">
                <a:alpha val="40000"/>
              </a:srgbClr>
            </a:glow>
          </a:effectLst>
        </p:spPr>
      </p:pic>
    </p:spTree>
    <p:extLst>
      <p:ext uri="{BB962C8B-B14F-4D97-AF65-F5344CB8AC3E}">
        <p14:creationId xmlns:p14="http://schemas.microsoft.com/office/powerpoint/2010/main" val="2194990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82B5E-56B5-32D1-DCE9-9D56455F6D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2AD20F4-17BC-E419-6348-5DC723943FDE}"/>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Rules and Regulations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408BD86B-6D72-F88C-2476-FB7B9F004595}"/>
              </a:ext>
            </a:extLst>
          </p:cNvPr>
          <p:cNvSpPr txBox="1"/>
          <p:nvPr/>
        </p:nvSpPr>
        <p:spPr>
          <a:xfrm>
            <a:off x="535398" y="971718"/>
            <a:ext cx="10913652" cy="3170099"/>
          </a:xfrm>
          <a:prstGeom prst="rect">
            <a:avLst/>
          </a:prstGeom>
          <a:noFill/>
        </p:spPr>
        <p:txBody>
          <a:bodyPr wrap="square" rtlCol="0">
            <a:spAutoFit/>
          </a:bodyPr>
          <a:lstStyle/>
          <a:p>
            <a:r>
              <a:rPr lang="en-US" sz="2000" b="1" dirty="0"/>
              <a:t>Examples of Regulations</a:t>
            </a:r>
          </a:p>
          <a:p>
            <a:endParaRPr lang="en-US" dirty="0"/>
          </a:p>
          <a:p>
            <a:pPr marL="285750" indent="-285750">
              <a:buFont typeface="Arial" panose="020B0604020202020204" pitchFamily="34" charset="0"/>
              <a:buChar char="•"/>
            </a:pPr>
            <a:r>
              <a:rPr lang="en-US" b="1" dirty="0"/>
              <a:t>Accessibility</a:t>
            </a:r>
            <a:r>
              <a:rPr lang="en-US" dirty="0"/>
              <a:t> – Americans with Disabilities Act (ADA)</a:t>
            </a:r>
          </a:p>
          <a:p>
            <a:pPr marL="285750" indent="-285750">
              <a:buFont typeface="Arial" panose="020B0604020202020204" pitchFamily="34" charset="0"/>
              <a:buChar char="•"/>
            </a:pPr>
            <a:r>
              <a:rPr lang="en-US" b="1" dirty="0"/>
              <a:t>Safety Equipment </a:t>
            </a:r>
            <a:r>
              <a:rPr lang="en-US" dirty="0"/>
              <a:t>– fire extinguishers, safety ladders, lifesaving devices</a:t>
            </a:r>
          </a:p>
          <a:p>
            <a:pPr marL="285750" indent="-285750">
              <a:buFont typeface="Arial" panose="020B0604020202020204" pitchFamily="34" charset="0"/>
              <a:buChar char="•"/>
            </a:pPr>
            <a:r>
              <a:rPr lang="en-US" b="1" dirty="0"/>
              <a:t>Fuel Cutoff Systems </a:t>
            </a:r>
            <a:r>
              <a:rPr lang="en-US" dirty="0"/>
              <a:t>– in case of spills or equipment malfunctions</a:t>
            </a:r>
          </a:p>
          <a:p>
            <a:pPr marL="285750" indent="-285750">
              <a:buFont typeface="Arial" panose="020B0604020202020204" pitchFamily="34" charset="0"/>
              <a:buChar char="•"/>
            </a:pPr>
            <a:r>
              <a:rPr lang="en-US" b="1" dirty="0"/>
              <a:t>Security Systems </a:t>
            </a:r>
            <a:r>
              <a:rPr lang="en-US" dirty="0"/>
              <a:t>– fencing, lighting, locking gates</a:t>
            </a:r>
          </a:p>
          <a:p>
            <a:pPr marL="285750" indent="-285750">
              <a:buFont typeface="Arial" panose="020B0604020202020204" pitchFamily="34" charset="0"/>
              <a:buChar char="•"/>
            </a:pPr>
            <a:r>
              <a:rPr lang="en-US" b="1" dirty="0"/>
              <a:t>Environmental Protection </a:t>
            </a:r>
            <a:r>
              <a:rPr lang="en-US" dirty="0"/>
              <a:t>– no discharge of sewage, oil or other harmful substances</a:t>
            </a:r>
          </a:p>
          <a:p>
            <a:pPr marL="285750" indent="-285750">
              <a:buFont typeface="Arial" panose="020B0604020202020204" pitchFamily="34" charset="0"/>
              <a:buChar char="•"/>
            </a:pPr>
            <a:r>
              <a:rPr lang="en-US" b="1" dirty="0"/>
              <a:t>Fuel Dock </a:t>
            </a:r>
            <a:r>
              <a:rPr lang="en-US" dirty="0"/>
              <a:t>– located in a protected aera, have emergency fuel shutoff and fire extinguishers</a:t>
            </a:r>
          </a:p>
          <a:p>
            <a:pPr marL="285750" indent="-285750">
              <a:buFont typeface="Arial" panose="020B0604020202020204" pitchFamily="34" charset="0"/>
              <a:buChar char="•"/>
            </a:pPr>
            <a:r>
              <a:rPr lang="en-US" b="1" dirty="0"/>
              <a:t>Ladders</a:t>
            </a:r>
            <a:r>
              <a:rPr lang="en-US" dirty="0"/>
              <a:t> – should be at least 16 inches wide and reach the lowest anticipated water level.</a:t>
            </a:r>
          </a:p>
          <a:p>
            <a:pPr marL="285750" indent="-285750">
              <a:buFont typeface="Arial" panose="020B0604020202020204" pitchFamily="34" charset="0"/>
              <a:buChar char="•"/>
            </a:pPr>
            <a:r>
              <a:rPr lang="en-US" b="1" dirty="0"/>
              <a:t>Boat Storage </a:t>
            </a:r>
            <a:r>
              <a:rPr lang="en-US" dirty="0"/>
              <a:t>– rules on how long a boat can be stored on land, or whether they can be occupied overnight after being put into storage.</a:t>
            </a:r>
          </a:p>
        </p:txBody>
      </p:sp>
      <p:sp>
        <p:nvSpPr>
          <p:cNvPr id="3" name="TextBox 2">
            <a:extLst>
              <a:ext uri="{FF2B5EF4-FFF2-40B4-BE49-F238E27FC236}">
                <a16:creationId xmlns:a16="http://schemas.microsoft.com/office/drawing/2014/main" id="{4F1D0819-1ACB-5323-DEBA-2E232DC4071B}"/>
              </a:ext>
            </a:extLst>
          </p:cNvPr>
          <p:cNvSpPr txBox="1"/>
          <p:nvPr/>
        </p:nvSpPr>
        <p:spPr>
          <a:xfrm>
            <a:off x="1297397" y="4578559"/>
            <a:ext cx="9733935" cy="646331"/>
          </a:xfrm>
          <a:prstGeom prst="rect">
            <a:avLst/>
          </a:prstGeom>
          <a:noFill/>
        </p:spPr>
        <p:txBody>
          <a:bodyPr wrap="square" rtlCol="0">
            <a:spAutoFit/>
          </a:bodyPr>
          <a:lstStyle/>
          <a:p>
            <a:r>
              <a:rPr lang="en-US" dirty="0"/>
              <a:t>“Wisconsin law (s. 30.71(3)) requires marinas that provide berths of moorings to five or more boats equipped with toilets and that are located on any outlying water to provide pump-out stations.” </a:t>
            </a:r>
          </a:p>
        </p:txBody>
      </p:sp>
    </p:spTree>
    <p:extLst>
      <p:ext uri="{BB962C8B-B14F-4D97-AF65-F5344CB8AC3E}">
        <p14:creationId xmlns:p14="http://schemas.microsoft.com/office/powerpoint/2010/main" val="2303066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0CB1F-A512-875D-3295-A74BDDEBE3B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FF06CFA-B46F-9309-F66B-82BF0D8D8543}"/>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Rules and Regulations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BBCB240-D325-1E3E-ABA5-CD0FC8A41B08}"/>
              </a:ext>
            </a:extLst>
          </p:cNvPr>
          <p:cNvPicPr>
            <a:picLocks noChangeAspect="1"/>
          </p:cNvPicPr>
          <p:nvPr/>
        </p:nvPicPr>
        <p:blipFill>
          <a:blip r:embed="rId3"/>
          <a:stretch>
            <a:fillRect/>
          </a:stretch>
        </p:blipFill>
        <p:spPr>
          <a:xfrm>
            <a:off x="5572125" y="1414336"/>
            <a:ext cx="6531432" cy="4891481"/>
          </a:xfrm>
          <a:prstGeom prst="rect">
            <a:avLst/>
          </a:prstGeom>
        </p:spPr>
      </p:pic>
      <p:sp>
        <p:nvSpPr>
          <p:cNvPr id="5" name="TextBox 4">
            <a:extLst>
              <a:ext uri="{FF2B5EF4-FFF2-40B4-BE49-F238E27FC236}">
                <a16:creationId xmlns:a16="http://schemas.microsoft.com/office/drawing/2014/main" id="{B32DA3FA-0B8B-F9CA-6FC3-72236610D85D}"/>
              </a:ext>
            </a:extLst>
          </p:cNvPr>
          <p:cNvSpPr txBox="1"/>
          <p:nvPr/>
        </p:nvSpPr>
        <p:spPr>
          <a:xfrm>
            <a:off x="88443" y="619120"/>
            <a:ext cx="5483682" cy="5416868"/>
          </a:xfrm>
          <a:prstGeom prst="rect">
            <a:avLst/>
          </a:prstGeom>
          <a:noFill/>
        </p:spPr>
        <p:txBody>
          <a:bodyPr wrap="square" rtlCol="0">
            <a:spAutoFit/>
          </a:bodyPr>
          <a:lstStyle/>
          <a:p>
            <a:r>
              <a:rPr lang="en-US" sz="2000" b="1" dirty="0"/>
              <a:t>American with Disabilities Act (ADA)</a:t>
            </a:r>
          </a:p>
          <a:p>
            <a:r>
              <a:rPr lang="en-US" sz="2000" b="1" dirty="0"/>
              <a:t>Gangways for Accessible Boating Facilities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Slope: </a:t>
            </a:r>
            <a:r>
              <a:rPr lang="en-US" dirty="0"/>
              <a:t>The maximum slope for gangways is 1:12 (8.33%) but are not required is the gangway is longer than 80 feet.  However, there is no max slope requirement in smaller marinas (less than 25 slips) for gangways that are 30 feet or longer.  </a:t>
            </a:r>
          </a:p>
          <a:p>
            <a:pPr marL="285750" indent="-285750">
              <a:buFont typeface="Arial" panose="020B0604020202020204" pitchFamily="34" charset="0"/>
              <a:buChar char="•"/>
            </a:pPr>
            <a:r>
              <a:rPr lang="en-US" b="1" dirty="0"/>
              <a:t>Cross Slope: </a:t>
            </a:r>
            <a:r>
              <a:rPr lang="en-US" dirty="0"/>
              <a:t>not to exceed 2 percent</a:t>
            </a:r>
          </a:p>
          <a:p>
            <a:pPr marL="285750" indent="-285750">
              <a:buFont typeface="Arial" panose="020B0604020202020204" pitchFamily="34" charset="0"/>
              <a:buChar char="•"/>
            </a:pPr>
            <a:r>
              <a:rPr lang="en-US" b="1" dirty="0"/>
              <a:t>Handrail Height:  </a:t>
            </a:r>
            <a:r>
              <a:rPr lang="en-US" dirty="0"/>
              <a:t>The handrail should be 36 inches high and extend 12 inches past the end of the gangway.</a:t>
            </a:r>
          </a:p>
          <a:p>
            <a:pPr marL="285750" indent="-285750">
              <a:buFont typeface="Arial" panose="020B0604020202020204" pitchFamily="34" charset="0"/>
              <a:buChar char="•"/>
            </a:pPr>
            <a:r>
              <a:rPr lang="en-US" b="1" dirty="0"/>
              <a:t>Lighting: </a:t>
            </a:r>
            <a:r>
              <a:rPr lang="en-US" dirty="0"/>
              <a:t>Gangways should be well-lit at night or low-visibility conditions</a:t>
            </a:r>
          </a:p>
          <a:p>
            <a:pPr marL="285750" indent="-285750">
              <a:buFont typeface="Arial" panose="020B0604020202020204" pitchFamily="34" charset="0"/>
              <a:buChar char="•"/>
            </a:pPr>
            <a:r>
              <a:rPr lang="en-US" b="1" dirty="0"/>
              <a:t>Grate: </a:t>
            </a:r>
            <a:r>
              <a:rPr lang="en-US" dirty="0"/>
              <a:t>Gangways should have grates to allow precipitation to pass through and prevent slippery conditions</a:t>
            </a:r>
          </a:p>
          <a:p>
            <a:pPr marL="285750" indent="-285750">
              <a:buFont typeface="Arial" panose="020B0604020202020204" pitchFamily="34" charset="0"/>
              <a:buChar char="•"/>
            </a:pPr>
            <a:r>
              <a:rPr lang="en-US" b="1" dirty="0"/>
              <a:t>Non-Skid Surface:  </a:t>
            </a:r>
            <a:r>
              <a:rPr lang="en-US" dirty="0"/>
              <a:t>Gangways should have a non-skid surface.</a:t>
            </a:r>
          </a:p>
        </p:txBody>
      </p:sp>
      <p:sp>
        <p:nvSpPr>
          <p:cNvPr id="7" name="TextBox 6">
            <a:extLst>
              <a:ext uri="{FF2B5EF4-FFF2-40B4-BE49-F238E27FC236}">
                <a16:creationId xmlns:a16="http://schemas.microsoft.com/office/drawing/2014/main" id="{2A36A2B4-6275-56FC-6CB1-310B61A8DF52}"/>
              </a:ext>
            </a:extLst>
          </p:cNvPr>
          <p:cNvSpPr txBox="1"/>
          <p:nvPr/>
        </p:nvSpPr>
        <p:spPr>
          <a:xfrm>
            <a:off x="5243513" y="650570"/>
            <a:ext cx="6987778" cy="646331"/>
          </a:xfrm>
          <a:prstGeom prst="rect">
            <a:avLst/>
          </a:prstGeom>
          <a:noFill/>
        </p:spPr>
        <p:txBody>
          <a:bodyPr wrap="square">
            <a:spAutoFit/>
          </a:bodyPr>
          <a:lstStyle/>
          <a:p>
            <a:r>
              <a:rPr lang="en-US" dirty="0">
                <a:solidFill>
                  <a:schemeClr val="accent1"/>
                </a:solidFill>
                <a:hlinkClick r:id="rId4"/>
              </a:rPr>
              <a:t>https://www.access-board.gov/ada/guides/chapter-10-boating-facilities/</a:t>
            </a:r>
            <a:endParaRPr lang="en-US" dirty="0">
              <a:solidFill>
                <a:schemeClr val="accent1"/>
              </a:solidFill>
            </a:endParaRPr>
          </a:p>
          <a:p>
            <a:endParaRPr lang="en-US" dirty="0">
              <a:solidFill>
                <a:schemeClr val="accent1"/>
              </a:solidFill>
            </a:endParaRPr>
          </a:p>
        </p:txBody>
      </p:sp>
    </p:spTree>
    <p:extLst>
      <p:ext uri="{BB962C8B-B14F-4D97-AF65-F5344CB8AC3E}">
        <p14:creationId xmlns:p14="http://schemas.microsoft.com/office/powerpoint/2010/main" val="2145774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756FC-93B6-3D63-11BF-AE73E0F7B5B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55683F9-8ACB-37CE-3A8E-368C6123DC39}"/>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Rules and Regulations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ACCF56D0-1808-DB7D-AF99-EDF61FA8629C}"/>
              </a:ext>
            </a:extLst>
          </p:cNvPr>
          <p:cNvSpPr txBox="1"/>
          <p:nvPr/>
        </p:nvSpPr>
        <p:spPr>
          <a:xfrm>
            <a:off x="73742" y="642938"/>
            <a:ext cx="4354244" cy="3785652"/>
          </a:xfrm>
          <a:prstGeom prst="rect">
            <a:avLst/>
          </a:prstGeom>
          <a:noFill/>
        </p:spPr>
        <p:txBody>
          <a:bodyPr wrap="square">
            <a:spAutoFit/>
          </a:bodyPr>
          <a:lstStyle/>
          <a:p>
            <a:r>
              <a:rPr lang="en-US" sz="2000" b="1" dirty="0"/>
              <a:t>Florida NPDES Stormwater Permitting </a:t>
            </a:r>
          </a:p>
          <a:p>
            <a:r>
              <a:rPr lang="en-US" sz="2000" b="1" dirty="0"/>
              <a:t>Sector Q Marinas</a:t>
            </a:r>
          </a:p>
          <a:p>
            <a:endParaRPr lang="en-US" sz="2000" b="1" dirty="0"/>
          </a:p>
          <a:p>
            <a:pPr marL="285750" indent="-285750">
              <a:buFont typeface="Arial" panose="020B0604020202020204" pitchFamily="34" charset="0"/>
              <a:buChar char="•"/>
            </a:pPr>
            <a:r>
              <a:rPr lang="en-US" dirty="0"/>
              <a:t>Coverage under the Multi-Sector Generic Permit is effective for 5 years. </a:t>
            </a:r>
          </a:p>
          <a:p>
            <a:pPr marL="285750" indent="-285750">
              <a:buFont typeface="Arial" panose="020B0604020202020204" pitchFamily="34" charset="0"/>
              <a:buChar char="•"/>
            </a:pPr>
            <a:r>
              <a:rPr lang="en-US" dirty="0"/>
              <a:t>Discharge Monitoring Reports must be submitted to DEP in years 2 &amp; 4 (where applicable). </a:t>
            </a:r>
          </a:p>
          <a:p>
            <a:pPr marL="285750" indent="-285750">
              <a:buFont typeface="Arial" panose="020B0604020202020204" pitchFamily="34" charset="0"/>
              <a:buChar char="•"/>
            </a:pPr>
            <a:r>
              <a:rPr lang="en-US" dirty="0"/>
              <a:t>Quarterly visual assessment is required for all sectors.</a:t>
            </a:r>
          </a:p>
          <a:p>
            <a:pPr marL="285750" indent="-285750">
              <a:buFont typeface="Arial" panose="020B0604020202020204" pitchFamily="34" charset="0"/>
              <a:buChar char="•"/>
            </a:pPr>
            <a:r>
              <a:rPr lang="en-US" dirty="0"/>
              <a:t>Noncompliance can result in enforcement actions such as fines and other penalties. </a:t>
            </a:r>
          </a:p>
        </p:txBody>
      </p:sp>
      <p:pic>
        <p:nvPicPr>
          <p:cNvPr id="2050" name="Picture 2" descr="Piers, Boat Ramps, and Kayak Launches | Clay County, FL">
            <a:extLst>
              <a:ext uri="{FF2B5EF4-FFF2-40B4-BE49-F238E27FC236}">
                <a16:creationId xmlns:a16="http://schemas.microsoft.com/office/drawing/2014/main" id="{D8C76165-420C-E6BF-7D4A-4B17AF824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998" y="762000"/>
            <a:ext cx="7555604" cy="5033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667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6664A-28DE-38D8-2676-BDDEC5725E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F2ED4A-AFF4-6576-AC54-17949F6F9A4C}"/>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Rules and Regulations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Content Placeholder 4">
            <a:extLst>
              <a:ext uri="{FF2B5EF4-FFF2-40B4-BE49-F238E27FC236}">
                <a16:creationId xmlns:a16="http://schemas.microsoft.com/office/drawing/2014/main" id="{9BB1AC3B-9FBB-727D-984F-54F65F430E29}"/>
              </a:ext>
            </a:extLst>
          </p:cNvPr>
          <p:cNvPicPr>
            <a:picLocks noChangeAspect="1"/>
          </p:cNvPicPr>
          <p:nvPr/>
        </p:nvPicPr>
        <p:blipFill rotWithShape="1">
          <a:blip r:embed="rId3"/>
          <a:srcRect l="6121" t="22485" b="3759"/>
          <a:stretch/>
        </p:blipFill>
        <p:spPr>
          <a:xfrm rot="10800000">
            <a:off x="5079333" y="670064"/>
            <a:ext cx="7069805" cy="4165876"/>
          </a:xfrm>
          <a:prstGeom prst="rect">
            <a:avLst/>
          </a:prstGeom>
          <a:noFill/>
        </p:spPr>
      </p:pic>
      <p:pic>
        <p:nvPicPr>
          <p:cNvPr id="9" name="Content Placeholder 4" descr="A picture containing outdoor&#10;&#10;Description automatically generated">
            <a:extLst>
              <a:ext uri="{FF2B5EF4-FFF2-40B4-BE49-F238E27FC236}">
                <a16:creationId xmlns:a16="http://schemas.microsoft.com/office/drawing/2014/main" id="{12EC0694-8B17-E715-C044-798EB76EAA36}"/>
              </a:ext>
            </a:extLst>
          </p:cNvPr>
          <p:cNvPicPr>
            <a:picLocks noChangeAspect="1"/>
          </p:cNvPicPr>
          <p:nvPr/>
        </p:nvPicPr>
        <p:blipFill rotWithShape="1">
          <a:blip r:embed="rId4">
            <a:extLst>
              <a:ext uri="{28A0092B-C50C-407E-A947-70E740481C1C}">
                <a14:useLocalDpi xmlns:a14="http://schemas.microsoft.com/office/drawing/2010/main" val="0"/>
              </a:ext>
            </a:extLst>
          </a:blip>
          <a:srcRect l="4515" t="12933" r="3661" b="21725"/>
          <a:stretch/>
        </p:blipFill>
        <p:spPr>
          <a:xfrm>
            <a:off x="0" y="2952442"/>
            <a:ext cx="6022054" cy="3306931"/>
          </a:xfrm>
          <a:prstGeom prst="rect">
            <a:avLst/>
          </a:prstGeom>
        </p:spPr>
      </p:pic>
      <p:sp>
        <p:nvSpPr>
          <p:cNvPr id="11" name="TextBox 10">
            <a:extLst>
              <a:ext uri="{FF2B5EF4-FFF2-40B4-BE49-F238E27FC236}">
                <a16:creationId xmlns:a16="http://schemas.microsoft.com/office/drawing/2014/main" id="{CB00A331-68A8-3BCC-FAF5-22FF1E97EE12}"/>
              </a:ext>
            </a:extLst>
          </p:cNvPr>
          <p:cNvSpPr txBox="1"/>
          <p:nvPr/>
        </p:nvSpPr>
        <p:spPr>
          <a:xfrm>
            <a:off x="110729" y="652803"/>
            <a:ext cx="6098380" cy="1785104"/>
          </a:xfrm>
          <a:prstGeom prst="rect">
            <a:avLst/>
          </a:prstGeom>
          <a:noFill/>
        </p:spPr>
        <p:txBody>
          <a:bodyPr wrap="square">
            <a:spAutoFit/>
          </a:bodyPr>
          <a:lstStyle/>
          <a:p>
            <a:r>
              <a:rPr lang="en-US" sz="2000" b="1" dirty="0"/>
              <a:t>Stormwater Enhancements</a:t>
            </a:r>
          </a:p>
          <a:p>
            <a:pPr marL="342900" indent="-342900">
              <a:buFont typeface="Arial" panose="020B0604020202020204" pitchFamily="34" charset="0"/>
              <a:buChar char="•"/>
            </a:pPr>
            <a:r>
              <a:rPr lang="en-US" dirty="0"/>
              <a:t>Sediment Basins</a:t>
            </a:r>
          </a:p>
          <a:p>
            <a:pPr marL="342900" indent="-342900">
              <a:buFont typeface="Arial" panose="020B0604020202020204" pitchFamily="34" charset="0"/>
              <a:buChar char="•"/>
            </a:pPr>
            <a:r>
              <a:rPr lang="en-US" dirty="0"/>
              <a:t>Forebays</a:t>
            </a:r>
          </a:p>
          <a:p>
            <a:pPr marL="342900" indent="-342900">
              <a:buFont typeface="Arial" panose="020B0604020202020204" pitchFamily="34" charset="0"/>
              <a:buChar char="•"/>
            </a:pPr>
            <a:r>
              <a:rPr lang="en-US" dirty="0"/>
              <a:t>Rain Gardens </a:t>
            </a:r>
          </a:p>
          <a:p>
            <a:pPr marL="342900" indent="-342900">
              <a:buFont typeface="Arial" panose="020B0604020202020204" pitchFamily="34" charset="0"/>
              <a:buChar char="•"/>
            </a:pPr>
            <a:r>
              <a:rPr lang="en-US" dirty="0"/>
              <a:t>Overland Conveyance </a:t>
            </a:r>
          </a:p>
          <a:p>
            <a:pPr marL="342900" indent="-342900">
              <a:buFont typeface="Arial" panose="020B0604020202020204" pitchFamily="34" charset="0"/>
              <a:buChar char="•"/>
            </a:pPr>
            <a:r>
              <a:rPr lang="en-US" dirty="0"/>
              <a:t>Green Infrastructure Zones	</a:t>
            </a:r>
          </a:p>
        </p:txBody>
      </p:sp>
    </p:spTree>
    <p:extLst>
      <p:ext uri="{BB962C8B-B14F-4D97-AF65-F5344CB8AC3E}">
        <p14:creationId xmlns:p14="http://schemas.microsoft.com/office/powerpoint/2010/main" val="3745569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B4206-EFF3-A247-C0F1-DA8F4D63E21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995B43C-BA76-F1FE-8F3F-4322A5ECD9E6}"/>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Rules and Regulations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4">
            <a:extLst>
              <a:ext uri="{FF2B5EF4-FFF2-40B4-BE49-F238E27FC236}">
                <a16:creationId xmlns:a16="http://schemas.microsoft.com/office/drawing/2014/main" id="{83AC7146-F3B5-50DA-190F-82488A020D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72" t="56597" r="27968" b="7636"/>
          <a:stretch/>
        </p:blipFill>
        <p:spPr bwMode="auto">
          <a:xfrm>
            <a:off x="1447801" y="1329911"/>
            <a:ext cx="10569916" cy="51403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03DEAD9B-F7E2-12C6-7463-3B100ADB6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88" y="2944704"/>
            <a:ext cx="3691132" cy="3347934"/>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8D795E80-AE7E-5AB4-F85A-459E7307EA04}"/>
              </a:ext>
            </a:extLst>
          </p:cNvPr>
          <p:cNvSpPr/>
          <p:nvPr/>
        </p:nvSpPr>
        <p:spPr>
          <a:xfrm rot="13311686">
            <a:off x="7239060" y="4487785"/>
            <a:ext cx="365544" cy="898358"/>
          </a:xfrm>
          <a:prstGeom prst="downArrow">
            <a:avLst/>
          </a:prstGeom>
          <a:solidFill>
            <a:srgbClr val="00B0F0">
              <a:alpha val="50000"/>
            </a:srgb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E8A0C0F3-AABD-2DA5-2D0B-A79A4C3A007E}"/>
              </a:ext>
            </a:extLst>
          </p:cNvPr>
          <p:cNvSpPr/>
          <p:nvPr/>
        </p:nvSpPr>
        <p:spPr>
          <a:xfrm rot="6767097">
            <a:off x="10258261" y="3322286"/>
            <a:ext cx="365544" cy="898358"/>
          </a:xfrm>
          <a:prstGeom prst="downArrow">
            <a:avLst/>
          </a:prstGeom>
          <a:solidFill>
            <a:srgbClr val="00B0F0">
              <a:alpha val="50000"/>
            </a:srgb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0F249108-D84B-73FD-897C-710D38027945}"/>
              </a:ext>
            </a:extLst>
          </p:cNvPr>
          <p:cNvSpPr/>
          <p:nvPr/>
        </p:nvSpPr>
        <p:spPr>
          <a:xfrm rot="6767097">
            <a:off x="9188041" y="5577875"/>
            <a:ext cx="365544" cy="898358"/>
          </a:xfrm>
          <a:prstGeom prst="downArrow">
            <a:avLst/>
          </a:prstGeom>
          <a:solidFill>
            <a:srgbClr val="00B0F0">
              <a:alpha val="50000"/>
            </a:srgb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134E2B0-2253-7B84-C1F1-D83C21DED364}"/>
              </a:ext>
            </a:extLst>
          </p:cNvPr>
          <p:cNvSpPr txBox="1"/>
          <p:nvPr/>
        </p:nvSpPr>
        <p:spPr>
          <a:xfrm>
            <a:off x="110729" y="652803"/>
            <a:ext cx="6098380" cy="677108"/>
          </a:xfrm>
          <a:prstGeom prst="rect">
            <a:avLst/>
          </a:prstGeom>
          <a:noFill/>
        </p:spPr>
        <p:txBody>
          <a:bodyPr wrap="square">
            <a:spAutoFit/>
          </a:bodyPr>
          <a:lstStyle/>
          <a:p>
            <a:r>
              <a:rPr lang="en-US" sz="2000" b="1" dirty="0"/>
              <a:t>Stormwater Enhancements</a:t>
            </a:r>
          </a:p>
          <a:p>
            <a:pPr marL="342900" indent="-342900">
              <a:buFont typeface="Arial" panose="020B0604020202020204" pitchFamily="34" charset="0"/>
              <a:buChar char="•"/>
            </a:pPr>
            <a:r>
              <a:rPr lang="en-US" dirty="0"/>
              <a:t>Vortex Sediment Cleanout System </a:t>
            </a:r>
          </a:p>
        </p:txBody>
      </p:sp>
      <p:sp>
        <p:nvSpPr>
          <p:cNvPr id="9" name="Arrow: Down 8">
            <a:extLst>
              <a:ext uri="{FF2B5EF4-FFF2-40B4-BE49-F238E27FC236}">
                <a16:creationId xmlns:a16="http://schemas.microsoft.com/office/drawing/2014/main" id="{9274BD91-5485-F8DF-A463-CBDBC63C9952}"/>
              </a:ext>
            </a:extLst>
          </p:cNvPr>
          <p:cNvSpPr/>
          <p:nvPr/>
        </p:nvSpPr>
        <p:spPr>
          <a:xfrm rot="13311686">
            <a:off x="9318891" y="2198691"/>
            <a:ext cx="341977" cy="898358"/>
          </a:xfrm>
          <a:prstGeom prst="downArrow">
            <a:avLst/>
          </a:prstGeom>
          <a:solidFill>
            <a:srgbClr val="00B0F0">
              <a:alpha val="50000"/>
            </a:srgb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276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0D075-DFDD-553A-65AB-CE3C6FF6CD9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236104-E9C1-4592-6745-3C20C1BA263A}"/>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Rules and Regulations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2" descr="Stormwater Detention Systems">
            <a:extLst>
              <a:ext uri="{FF2B5EF4-FFF2-40B4-BE49-F238E27FC236}">
                <a16:creationId xmlns:a16="http://schemas.microsoft.com/office/drawing/2014/main" id="{DEE0A5BD-7824-7660-EDA9-8F41463A2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763" y="654554"/>
            <a:ext cx="6154325" cy="40926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outdoor, ground&#10;&#10;Description automatically generated">
            <a:extLst>
              <a:ext uri="{FF2B5EF4-FFF2-40B4-BE49-F238E27FC236}">
                <a16:creationId xmlns:a16="http://schemas.microsoft.com/office/drawing/2014/main" id="{7623187A-5539-CB91-627C-A926C818B4B6}"/>
              </a:ext>
            </a:extLst>
          </p:cNvPr>
          <p:cNvPicPr>
            <a:picLocks noChangeAspect="1"/>
          </p:cNvPicPr>
          <p:nvPr/>
        </p:nvPicPr>
        <p:blipFill rotWithShape="1">
          <a:blip r:embed="rId4"/>
          <a:srcRect r="9939" b="14432"/>
          <a:stretch/>
        </p:blipFill>
        <p:spPr>
          <a:xfrm>
            <a:off x="182656" y="1645155"/>
            <a:ext cx="6541863" cy="4661650"/>
          </a:xfrm>
          <a:prstGeom prst="rect">
            <a:avLst/>
          </a:prstGeom>
        </p:spPr>
      </p:pic>
      <p:sp>
        <p:nvSpPr>
          <p:cNvPr id="5" name="TextBox 4">
            <a:extLst>
              <a:ext uri="{FF2B5EF4-FFF2-40B4-BE49-F238E27FC236}">
                <a16:creationId xmlns:a16="http://schemas.microsoft.com/office/drawing/2014/main" id="{133E4A2B-505F-1CCB-36E1-B4DA04751A30}"/>
              </a:ext>
            </a:extLst>
          </p:cNvPr>
          <p:cNvSpPr txBox="1"/>
          <p:nvPr/>
        </p:nvSpPr>
        <p:spPr>
          <a:xfrm>
            <a:off x="110729" y="652803"/>
            <a:ext cx="6098380" cy="677108"/>
          </a:xfrm>
          <a:prstGeom prst="rect">
            <a:avLst/>
          </a:prstGeom>
          <a:noFill/>
        </p:spPr>
        <p:txBody>
          <a:bodyPr wrap="square">
            <a:spAutoFit/>
          </a:bodyPr>
          <a:lstStyle/>
          <a:p>
            <a:r>
              <a:rPr lang="en-US" sz="2000" b="1" dirty="0"/>
              <a:t>Stormwater Enhancements</a:t>
            </a:r>
          </a:p>
          <a:p>
            <a:pPr marL="285750" indent="-285750">
              <a:buFont typeface="Arial" panose="020B0604020202020204" pitchFamily="34" charset="0"/>
              <a:buChar char="•"/>
            </a:pPr>
            <a:r>
              <a:rPr lang="en-US" dirty="0"/>
              <a:t>On Site Underground Storage </a:t>
            </a:r>
          </a:p>
        </p:txBody>
      </p:sp>
    </p:spTree>
    <p:extLst>
      <p:ext uri="{BB962C8B-B14F-4D97-AF65-F5344CB8AC3E}">
        <p14:creationId xmlns:p14="http://schemas.microsoft.com/office/powerpoint/2010/main" val="3332788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8A87-468D-13B3-2EC6-6A25DAF6821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B4BB1A0-09FA-6942-C050-C5842953B73E}"/>
              </a:ext>
            </a:extLst>
          </p:cNvPr>
          <p:cNvPicPr>
            <a:picLocks noChangeAspect="1"/>
          </p:cNvPicPr>
          <p:nvPr/>
        </p:nvPicPr>
        <p:blipFill>
          <a:blip r:embed="rId3"/>
          <a:srcRect b="23604"/>
          <a:stretch/>
        </p:blipFill>
        <p:spPr>
          <a:xfrm>
            <a:off x="3069431" y="759034"/>
            <a:ext cx="6053138" cy="2291129"/>
          </a:xfrm>
          <a:prstGeom prst="rect">
            <a:avLst/>
          </a:prstGeom>
        </p:spPr>
      </p:pic>
      <p:sp>
        <p:nvSpPr>
          <p:cNvPr id="4" name="TextBox 3">
            <a:extLst>
              <a:ext uri="{FF2B5EF4-FFF2-40B4-BE49-F238E27FC236}">
                <a16:creationId xmlns:a16="http://schemas.microsoft.com/office/drawing/2014/main" id="{57B386FA-79D8-5DB0-8A52-3F681DA0884D}"/>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Rules and Regulations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7B74308-82FC-B7D5-2BEA-0961810E0D9B}"/>
              </a:ext>
            </a:extLst>
          </p:cNvPr>
          <p:cNvGrpSpPr/>
          <p:nvPr/>
        </p:nvGrpSpPr>
        <p:grpSpPr>
          <a:xfrm>
            <a:off x="3621879" y="3050163"/>
            <a:ext cx="5734051" cy="3563993"/>
            <a:chOff x="1733550" y="3967163"/>
            <a:chExt cx="4776788" cy="2773418"/>
          </a:xfrm>
        </p:grpSpPr>
        <p:pic>
          <p:nvPicPr>
            <p:cNvPr id="3" name="Picture 2">
              <a:extLst>
                <a:ext uri="{FF2B5EF4-FFF2-40B4-BE49-F238E27FC236}">
                  <a16:creationId xmlns:a16="http://schemas.microsoft.com/office/drawing/2014/main" id="{59CFF9A6-902A-3196-8B06-B7DA44F664D7}"/>
                </a:ext>
              </a:extLst>
            </p:cNvPr>
            <p:cNvPicPr>
              <a:picLocks noChangeAspect="1"/>
            </p:cNvPicPr>
            <p:nvPr/>
          </p:nvPicPr>
          <p:blipFill>
            <a:blip r:embed="rId3"/>
            <a:srcRect l="20716" t="84130" r="19231"/>
            <a:stretch/>
          </p:blipFill>
          <p:spPr>
            <a:xfrm>
              <a:off x="1733550" y="3967163"/>
              <a:ext cx="4776788" cy="625412"/>
            </a:xfrm>
            <a:prstGeom prst="rect">
              <a:avLst/>
            </a:prstGeom>
          </p:spPr>
        </p:pic>
        <p:pic>
          <p:nvPicPr>
            <p:cNvPr id="6" name="Picture 5">
              <a:extLst>
                <a:ext uri="{FF2B5EF4-FFF2-40B4-BE49-F238E27FC236}">
                  <a16:creationId xmlns:a16="http://schemas.microsoft.com/office/drawing/2014/main" id="{18D4884F-1F40-5245-385A-3FA49FECACD6}"/>
                </a:ext>
              </a:extLst>
            </p:cNvPr>
            <p:cNvPicPr>
              <a:picLocks noChangeAspect="1"/>
            </p:cNvPicPr>
            <p:nvPr/>
          </p:nvPicPr>
          <p:blipFill>
            <a:blip r:embed="rId4"/>
            <a:srcRect l="2136" t="947" r="7228" b="39506"/>
            <a:stretch/>
          </p:blipFill>
          <p:spPr>
            <a:xfrm>
              <a:off x="1733550" y="4591862"/>
              <a:ext cx="4776788" cy="2148719"/>
            </a:xfrm>
            <a:prstGeom prst="rect">
              <a:avLst/>
            </a:prstGeom>
          </p:spPr>
        </p:pic>
      </p:grpSp>
    </p:spTree>
    <p:extLst>
      <p:ext uri="{BB962C8B-B14F-4D97-AF65-F5344CB8AC3E}">
        <p14:creationId xmlns:p14="http://schemas.microsoft.com/office/powerpoint/2010/main" val="3392323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7249D-09CB-0202-43BF-24F056A6D9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4906F71-A687-273D-EED3-4BE44D1C8768}"/>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Rules and Regulations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B3FB12A-964E-298E-AD28-3400FF6343A5}"/>
              </a:ext>
            </a:extLst>
          </p:cNvPr>
          <p:cNvPicPr>
            <a:picLocks noChangeAspect="1"/>
          </p:cNvPicPr>
          <p:nvPr/>
        </p:nvPicPr>
        <p:blipFill>
          <a:blip r:embed="rId3"/>
          <a:srcRect b="67165"/>
          <a:stretch/>
        </p:blipFill>
        <p:spPr>
          <a:xfrm>
            <a:off x="5846074" y="720112"/>
            <a:ext cx="6235006" cy="1886029"/>
          </a:xfrm>
          <a:prstGeom prst="rect">
            <a:avLst/>
          </a:prstGeom>
        </p:spPr>
      </p:pic>
      <p:sp>
        <p:nvSpPr>
          <p:cNvPr id="5" name="TextBox 4">
            <a:extLst>
              <a:ext uri="{FF2B5EF4-FFF2-40B4-BE49-F238E27FC236}">
                <a16:creationId xmlns:a16="http://schemas.microsoft.com/office/drawing/2014/main" id="{5F53ADAF-93AB-C6B8-F614-944C135228ED}"/>
              </a:ext>
            </a:extLst>
          </p:cNvPr>
          <p:cNvSpPr txBox="1"/>
          <p:nvPr/>
        </p:nvSpPr>
        <p:spPr>
          <a:xfrm>
            <a:off x="194494" y="666671"/>
            <a:ext cx="5104786" cy="5663089"/>
          </a:xfrm>
          <a:prstGeom prst="rect">
            <a:avLst/>
          </a:prstGeom>
          <a:noFill/>
        </p:spPr>
        <p:txBody>
          <a:bodyPr wrap="square" rtlCol="0">
            <a:spAutoFit/>
          </a:bodyPr>
          <a:lstStyle/>
          <a:p>
            <a:r>
              <a:rPr lang="en-US" sz="2000" b="1" dirty="0"/>
              <a:t>Sister Bay Marina 2025 Rules and Regulations</a:t>
            </a:r>
          </a:p>
          <a:p>
            <a:pPr marL="285750" indent="-285750">
              <a:buFont typeface="Arial" panose="020B0604020202020204" pitchFamily="34" charset="0"/>
              <a:buChar char="•"/>
            </a:pPr>
            <a:r>
              <a:rPr lang="en-US" dirty="0"/>
              <a:t>Dockage/Slip Fees</a:t>
            </a:r>
          </a:p>
          <a:p>
            <a:pPr marL="285750" indent="-285750">
              <a:buFont typeface="Arial" panose="020B0604020202020204" pitchFamily="34" charset="0"/>
              <a:buChar char="•"/>
            </a:pPr>
            <a:r>
              <a:rPr lang="en-US" dirty="0"/>
              <a:t>Adequacy of Water Levels</a:t>
            </a:r>
          </a:p>
          <a:p>
            <a:pPr marL="285750" indent="-285750">
              <a:buFont typeface="Arial" panose="020B0604020202020204" pitchFamily="34" charset="0"/>
              <a:buChar char="•"/>
            </a:pPr>
            <a:r>
              <a:rPr lang="en-US" dirty="0"/>
              <a:t>Space Availability</a:t>
            </a:r>
          </a:p>
          <a:p>
            <a:pPr marL="285750" indent="-285750">
              <a:buFont typeface="Arial" panose="020B0604020202020204" pitchFamily="34" charset="0"/>
              <a:buChar char="•"/>
            </a:pPr>
            <a:r>
              <a:rPr lang="en-US" dirty="0"/>
              <a:t>Transient Use</a:t>
            </a:r>
          </a:p>
          <a:p>
            <a:pPr marL="285750" indent="-285750">
              <a:buFont typeface="Arial" panose="020B0604020202020204" pitchFamily="34" charset="0"/>
              <a:buChar char="•"/>
            </a:pPr>
            <a:r>
              <a:rPr lang="en-US" dirty="0"/>
              <a:t>Severe Weather</a:t>
            </a:r>
          </a:p>
          <a:p>
            <a:pPr marL="285750" indent="-285750">
              <a:buFont typeface="Arial" panose="020B0604020202020204" pitchFamily="34" charset="0"/>
              <a:buChar char="•"/>
            </a:pPr>
            <a:r>
              <a:rPr lang="en-US" dirty="0"/>
              <a:t>Speed Limit</a:t>
            </a:r>
          </a:p>
          <a:p>
            <a:pPr marL="285750" indent="-285750">
              <a:buFont typeface="Arial" panose="020B0604020202020204" pitchFamily="34" charset="0"/>
              <a:buChar char="•"/>
            </a:pPr>
            <a:r>
              <a:rPr lang="en-US" dirty="0"/>
              <a:t>Fueling</a:t>
            </a:r>
          </a:p>
          <a:p>
            <a:pPr marL="285750" indent="-285750">
              <a:buFont typeface="Arial" panose="020B0604020202020204" pitchFamily="34" charset="0"/>
              <a:buChar char="•"/>
            </a:pPr>
            <a:r>
              <a:rPr lang="en-US" dirty="0"/>
              <a:t>Children</a:t>
            </a:r>
          </a:p>
          <a:p>
            <a:pPr marL="285750" indent="-285750">
              <a:buFont typeface="Arial" panose="020B0604020202020204" pitchFamily="34" charset="0"/>
              <a:buChar char="•"/>
            </a:pPr>
            <a:r>
              <a:rPr lang="en-US" dirty="0"/>
              <a:t>Pets</a:t>
            </a:r>
          </a:p>
          <a:p>
            <a:pPr marL="285750" indent="-285750">
              <a:buFont typeface="Arial" panose="020B0604020202020204" pitchFamily="34" charset="0"/>
              <a:buChar char="•"/>
            </a:pPr>
            <a:r>
              <a:rPr lang="en-US" dirty="0"/>
              <a:t>Quiet Enjoyment</a:t>
            </a:r>
          </a:p>
          <a:p>
            <a:pPr marL="285750" indent="-285750">
              <a:buFont typeface="Arial" panose="020B0604020202020204" pitchFamily="34" charset="0"/>
              <a:buChar char="•"/>
            </a:pPr>
            <a:r>
              <a:rPr lang="en-US" dirty="0"/>
              <a:t>Vehicle Parking</a:t>
            </a:r>
          </a:p>
          <a:p>
            <a:pPr marL="285750" indent="-285750">
              <a:buFont typeface="Arial" panose="020B0604020202020204" pitchFamily="34" charset="0"/>
              <a:buChar char="•"/>
            </a:pPr>
            <a:r>
              <a:rPr lang="en-US" dirty="0"/>
              <a:t>Garbage and Recycling </a:t>
            </a:r>
          </a:p>
          <a:p>
            <a:pPr marL="285750" indent="-285750">
              <a:buFont typeface="Arial" panose="020B0604020202020204" pitchFamily="34" charset="0"/>
              <a:buChar char="•"/>
            </a:pPr>
            <a:r>
              <a:rPr lang="en-US" dirty="0"/>
              <a:t>Overboard Discharge/Hazardous Materials</a:t>
            </a:r>
          </a:p>
          <a:p>
            <a:pPr marL="285750" indent="-285750">
              <a:buFont typeface="Arial" panose="020B0604020202020204" pitchFamily="34" charset="0"/>
              <a:buChar char="•"/>
            </a:pPr>
            <a:r>
              <a:rPr lang="en-US" dirty="0"/>
              <a:t>Use of Electricity</a:t>
            </a:r>
          </a:p>
          <a:p>
            <a:pPr marL="285750" indent="-285750">
              <a:buFont typeface="Arial" panose="020B0604020202020204" pitchFamily="34" charset="0"/>
              <a:buChar char="•"/>
            </a:pPr>
            <a:r>
              <a:rPr lang="en-US" dirty="0"/>
              <a:t>End of Season</a:t>
            </a:r>
          </a:p>
          <a:p>
            <a:pPr marL="285750" indent="-285750">
              <a:buFont typeface="Arial" panose="020B0604020202020204" pitchFamily="34" charset="0"/>
              <a:buChar char="•"/>
            </a:pPr>
            <a:r>
              <a:rPr lang="en-US" dirty="0"/>
              <a:t>Bottom Cleaning</a:t>
            </a:r>
          </a:p>
          <a:p>
            <a:pPr marL="285750" indent="-285750">
              <a:buFont typeface="Arial" panose="020B0604020202020204" pitchFamily="34" charset="0"/>
              <a:buChar char="•"/>
            </a:pPr>
            <a:r>
              <a:rPr lang="en-US" dirty="0"/>
              <a:t>Dinghies</a:t>
            </a:r>
          </a:p>
          <a:p>
            <a:pPr marL="285750" indent="-285750">
              <a:buFont typeface="Arial" panose="020B0604020202020204" pitchFamily="34" charset="0"/>
              <a:buChar char="•"/>
            </a:pPr>
            <a:r>
              <a:rPr lang="en-US" dirty="0"/>
              <a:t>Recreation Areas</a:t>
            </a:r>
          </a:p>
          <a:p>
            <a:pPr marL="285750" indent="-285750">
              <a:buFont typeface="Arial" panose="020B0604020202020204" pitchFamily="34" charset="0"/>
              <a:buChar char="•"/>
            </a:pPr>
            <a:r>
              <a:rPr lang="en-US" dirty="0"/>
              <a:t>Other General Rules</a:t>
            </a:r>
          </a:p>
        </p:txBody>
      </p:sp>
      <p:pic>
        <p:nvPicPr>
          <p:cNvPr id="8194" name="Picture 2" descr="Sister Bay Marina | The Door County Waterfront Destination">
            <a:extLst>
              <a:ext uri="{FF2B5EF4-FFF2-40B4-BE49-F238E27FC236}">
                <a16:creationId xmlns:a16="http://schemas.microsoft.com/office/drawing/2014/main" id="{6142FEE4-740B-F1AE-F567-489231E5E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0959" y="2738835"/>
            <a:ext cx="7030121" cy="359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00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at does Onboarding Paperwork consist of?">
            <a:extLst>
              <a:ext uri="{FF2B5EF4-FFF2-40B4-BE49-F238E27FC236}">
                <a16:creationId xmlns:a16="http://schemas.microsoft.com/office/drawing/2014/main" id="{131122C6-2C8C-6A9C-8503-5F1031A8A8DE}"/>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2404" b="23941"/>
          <a:stretch/>
        </p:blipFill>
        <p:spPr bwMode="auto">
          <a:xfrm>
            <a:off x="0" y="0"/>
            <a:ext cx="12246352" cy="584036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7E0436-C5A0-4C68-BCDA-3D0B1D0708CE}"/>
              </a:ext>
            </a:extLst>
          </p:cNvPr>
          <p:cNvSpPr>
            <a:spLocks noGrp="1"/>
          </p:cNvSpPr>
          <p:nvPr>
            <p:ph sz="quarter" idx="11"/>
          </p:nvPr>
        </p:nvSpPr>
        <p:spPr/>
        <p:txBody>
          <a:bodyPr>
            <a:noAutofit/>
          </a:bodyPr>
          <a:lstStyle/>
          <a:p>
            <a:r>
              <a:rPr lang="en-US" sz="3200" dirty="0"/>
              <a:t>Key Takeaways</a:t>
            </a:r>
          </a:p>
        </p:txBody>
      </p:sp>
      <p:pic>
        <p:nvPicPr>
          <p:cNvPr id="6" name="Picture 5">
            <a:extLst>
              <a:ext uri="{FF2B5EF4-FFF2-40B4-BE49-F238E27FC236}">
                <a16:creationId xmlns:a16="http://schemas.microsoft.com/office/drawing/2014/main" id="{409F923C-9717-CAE6-564E-BA4E04EC85D2}"/>
              </a:ext>
            </a:extLst>
          </p:cNvPr>
          <p:cNvPicPr>
            <a:picLocks noChangeAspect="1"/>
          </p:cNvPicPr>
          <p:nvPr/>
        </p:nvPicPr>
        <p:blipFill rotWithShape="1">
          <a:blip r:embed="rId4"/>
          <a:srcRect b="6533"/>
          <a:stretch/>
        </p:blipFill>
        <p:spPr>
          <a:xfrm>
            <a:off x="7756074" y="5947795"/>
            <a:ext cx="1899655" cy="910206"/>
          </a:xfrm>
          <a:prstGeom prst="rect">
            <a:avLst/>
          </a:prstGeom>
        </p:spPr>
      </p:pic>
    </p:spTree>
    <p:extLst>
      <p:ext uri="{BB962C8B-B14F-4D97-AF65-F5344CB8AC3E}">
        <p14:creationId xmlns:p14="http://schemas.microsoft.com/office/powerpoint/2010/main" val="120218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A3B02-CA2E-E4DF-F2CE-EABD91DEA17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C7B130-EB0D-65C6-4C05-7AB93142A8F7}"/>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Key Takeaways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BBDCA594-9E2E-8BD1-6737-145DF0A6B076}"/>
              </a:ext>
            </a:extLst>
          </p:cNvPr>
          <p:cNvSpPr txBox="1"/>
          <p:nvPr/>
        </p:nvSpPr>
        <p:spPr>
          <a:xfrm>
            <a:off x="73741" y="642938"/>
            <a:ext cx="11341971" cy="2092881"/>
          </a:xfrm>
          <a:prstGeom prst="rect">
            <a:avLst/>
          </a:prstGeom>
          <a:noFill/>
        </p:spPr>
        <p:txBody>
          <a:bodyPr wrap="square">
            <a:spAutoFit/>
          </a:bodyPr>
          <a:lstStyle/>
          <a:p>
            <a:r>
              <a:rPr lang="en-US" sz="2000" b="1" dirty="0"/>
              <a:t>Code and Regulations</a:t>
            </a:r>
          </a:p>
          <a:p>
            <a:endParaRPr lang="en-US" sz="2000" b="1" dirty="0"/>
          </a:p>
          <a:p>
            <a:pPr marL="285750" indent="-285750">
              <a:buFont typeface="Arial" panose="020B0604020202020204" pitchFamily="34" charset="0"/>
              <a:buChar char="•"/>
            </a:pPr>
            <a:r>
              <a:rPr lang="en-US" dirty="0"/>
              <a:t>Vary from state to state or even withing a district or community </a:t>
            </a:r>
          </a:p>
          <a:p>
            <a:pPr marL="285750" indent="-285750">
              <a:buFont typeface="Arial" panose="020B0604020202020204" pitchFamily="34" charset="0"/>
              <a:buChar char="•"/>
            </a:pPr>
            <a:r>
              <a:rPr lang="en-US" dirty="0"/>
              <a:t>Cover your bases and check with agencies or work with professionals who deal with codes and regulations</a:t>
            </a:r>
          </a:p>
          <a:p>
            <a:pPr marL="285750" indent="-285750">
              <a:buFont typeface="Arial" panose="020B0604020202020204" pitchFamily="34" charset="0"/>
              <a:buChar char="•"/>
            </a:pPr>
            <a:r>
              <a:rPr lang="en-US" dirty="0"/>
              <a:t>Plan ahead for future project to better understand compliancy</a:t>
            </a:r>
          </a:p>
          <a:p>
            <a:pPr marL="285750" indent="-285750">
              <a:buFont typeface="Arial" panose="020B0604020202020204" pitchFamily="34" charset="0"/>
              <a:buChar char="•"/>
            </a:pPr>
            <a:r>
              <a:rPr lang="en-US" dirty="0"/>
              <a:t>Establish your marina rules and regulation to provide a safe and enjoyable facility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24246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0EE1EB-4171-D1AC-D27C-B5D5F5D59813}"/>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889A651-4CD5-C220-75B9-BBB0B16C4DCF}"/>
              </a:ext>
            </a:extLst>
          </p:cNvPr>
          <p:cNvSpPr txBox="1"/>
          <p:nvPr/>
        </p:nvSpPr>
        <p:spPr>
          <a:xfrm>
            <a:off x="248112" y="877303"/>
            <a:ext cx="10696113" cy="4401205"/>
          </a:xfrm>
          <a:prstGeom prst="rect">
            <a:avLst/>
          </a:prstGeom>
          <a:noFill/>
        </p:spPr>
        <p:txBody>
          <a:bodyPr wrap="square" rtlCol="0">
            <a:spAutoFit/>
          </a:bodyPr>
          <a:lstStyle/>
          <a:p>
            <a:r>
              <a:rPr lang="en-US" sz="2000" b="1" dirty="0"/>
              <a:t>Codes are created by legislative bodies</a:t>
            </a:r>
          </a:p>
          <a:p>
            <a:r>
              <a:rPr lang="en-US" sz="2000" dirty="0"/>
              <a:t> </a:t>
            </a:r>
          </a:p>
          <a:p>
            <a:pPr marL="285750" indent="-285750">
              <a:buFont typeface="Arial" panose="020B0604020202020204" pitchFamily="34" charset="0"/>
              <a:buChar char="•"/>
            </a:pPr>
            <a:r>
              <a:rPr lang="en-US" sz="2000" dirty="0"/>
              <a:t>Codes are a systematic collection of rules, laws and regulations by subject matters.</a:t>
            </a:r>
          </a:p>
          <a:p>
            <a:pPr marL="285750" indent="-285750">
              <a:buFont typeface="Arial" panose="020B0604020202020204" pitchFamily="34" charset="0"/>
              <a:buChar char="•"/>
            </a:pPr>
            <a:r>
              <a:rPr lang="en-US" sz="2000" dirty="0"/>
              <a:t>Designed to ensure safety, health and welfare. </a:t>
            </a:r>
          </a:p>
          <a:p>
            <a:pPr marL="285750" indent="-285750">
              <a:buFont typeface="Arial" panose="020B0604020202020204" pitchFamily="34" charset="0"/>
              <a:buChar char="•"/>
            </a:pPr>
            <a:r>
              <a:rPr lang="en-US" sz="2000" dirty="0"/>
              <a:t>Typically have to be created and enforced by a legislative body – village, city, state, federal…etc.</a:t>
            </a:r>
          </a:p>
          <a:p>
            <a:pPr marL="285750" indent="-285750">
              <a:buFont typeface="Arial" panose="020B0604020202020204" pitchFamily="34" charset="0"/>
              <a:buChar char="•"/>
            </a:pPr>
            <a:r>
              <a:rPr lang="en-US" sz="2000" dirty="0"/>
              <a:t>Enforce by inspections and permits. </a:t>
            </a:r>
          </a:p>
          <a:p>
            <a:endParaRPr lang="en-US" sz="2000" dirty="0"/>
          </a:p>
          <a:p>
            <a:endParaRPr lang="en-US" sz="2000" dirty="0"/>
          </a:p>
          <a:p>
            <a:r>
              <a:rPr lang="en-US" sz="2000" b="1" dirty="0"/>
              <a:t>Regulation are typically developed by governmental agencies</a:t>
            </a:r>
          </a:p>
          <a:p>
            <a:endParaRPr lang="en-US" sz="2000" dirty="0"/>
          </a:p>
          <a:p>
            <a:pPr marL="285750" indent="-285750">
              <a:buFont typeface="Arial" panose="020B0604020202020204" pitchFamily="34" charset="0"/>
              <a:buChar char="•"/>
            </a:pPr>
            <a:r>
              <a:rPr lang="en-US" sz="2000" dirty="0"/>
              <a:t>Are rules or directives made and maintained by an authority to enforce the laws </a:t>
            </a:r>
          </a:p>
          <a:p>
            <a:pPr marL="285750" indent="-285750">
              <a:buFont typeface="Arial" panose="020B0604020202020204" pitchFamily="34" charset="0"/>
              <a:buChar char="•"/>
            </a:pPr>
            <a:r>
              <a:rPr lang="en-US" sz="2000" dirty="0"/>
              <a:t>Typically broader and more encompassing than codes, focusing on a wide range of operational and environmental considerations.</a:t>
            </a:r>
          </a:p>
          <a:p>
            <a:pPr marL="285750" indent="-285750">
              <a:buFont typeface="Arial" panose="020B0604020202020204" pitchFamily="34" charset="0"/>
              <a:buChar char="•"/>
            </a:pPr>
            <a:r>
              <a:rPr lang="en-US" sz="2000" dirty="0"/>
              <a:t>Enforced by ongoing compliance checks that can involve multiple agencies.  </a:t>
            </a:r>
          </a:p>
        </p:txBody>
      </p:sp>
    </p:spTree>
    <p:extLst>
      <p:ext uri="{BB962C8B-B14F-4D97-AF65-F5344CB8AC3E}">
        <p14:creationId xmlns:p14="http://schemas.microsoft.com/office/powerpoint/2010/main" val="3838670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EA78AC-0607-2773-3CEA-78BB1EAC2039}"/>
              </a:ext>
            </a:extLst>
          </p:cNvPr>
          <p:cNvSpPr/>
          <p:nvPr/>
        </p:nvSpPr>
        <p:spPr>
          <a:xfrm>
            <a:off x="-2418" y="2"/>
            <a:ext cx="12194420" cy="6874335"/>
          </a:xfrm>
          <a:prstGeom prst="rect">
            <a:avLst/>
          </a:prstGeom>
          <a:solidFill>
            <a:srgbClr val="005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2" descr="What does Onboarding Paperwork consist of?">
            <a:extLst>
              <a:ext uri="{FF2B5EF4-FFF2-40B4-BE49-F238E27FC236}">
                <a16:creationId xmlns:a16="http://schemas.microsoft.com/office/drawing/2014/main" id="{E70ABB67-6749-AFBD-BD4C-BBB92A88A6FD}"/>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2404" b="23941"/>
          <a:stretch/>
        </p:blipFill>
        <p:spPr bwMode="auto">
          <a:xfrm>
            <a:off x="0" y="0"/>
            <a:ext cx="12246352" cy="5840361"/>
          </a:xfrm>
          <a:prstGeom prst="rect">
            <a:avLst/>
          </a:prstGeom>
          <a:noFill/>
          <a:extLst>
            <a:ext uri="{909E8E84-426E-40DD-AFC4-6F175D3DCCD1}">
              <a14:hiddenFill xmlns:a14="http://schemas.microsoft.com/office/drawing/2010/main">
                <a:solidFill>
                  <a:srgbClr val="FFFFFF"/>
                </a:solidFill>
              </a14:hiddenFill>
            </a:ext>
          </a:extLst>
        </p:spPr>
      </p:pic>
      <p:sp>
        <p:nvSpPr>
          <p:cNvPr id="6" name="Right Triangle 5">
            <a:extLst>
              <a:ext uri="{FF2B5EF4-FFF2-40B4-BE49-F238E27FC236}">
                <a16:creationId xmlns:a16="http://schemas.microsoft.com/office/drawing/2014/main" id="{17A023E0-8434-55FD-18C6-B9BF8CBEB352}"/>
              </a:ext>
            </a:extLst>
          </p:cNvPr>
          <p:cNvSpPr/>
          <p:nvPr/>
        </p:nvSpPr>
        <p:spPr>
          <a:xfrm flipH="1">
            <a:off x="14515" y="2"/>
            <a:ext cx="12194420" cy="6874335"/>
          </a:xfrm>
          <a:prstGeom prst="rtTriangle">
            <a:avLst/>
          </a:prstGeom>
          <a:solidFill>
            <a:srgbClr val="0D7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ight Triangle 6">
            <a:extLst>
              <a:ext uri="{FF2B5EF4-FFF2-40B4-BE49-F238E27FC236}">
                <a16:creationId xmlns:a16="http://schemas.microsoft.com/office/drawing/2014/main" id="{1857416E-3559-A3D6-E753-E35A3E6DA4DF}"/>
              </a:ext>
            </a:extLst>
          </p:cNvPr>
          <p:cNvSpPr/>
          <p:nvPr/>
        </p:nvSpPr>
        <p:spPr>
          <a:xfrm flipH="1">
            <a:off x="4558747" y="-16335"/>
            <a:ext cx="7616316" cy="6874335"/>
          </a:xfrm>
          <a:prstGeom prst="rtTriangle">
            <a:avLst/>
          </a:prstGeom>
          <a:solidFill>
            <a:srgbClr val="1A77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ight Triangle 7">
            <a:extLst>
              <a:ext uri="{FF2B5EF4-FFF2-40B4-BE49-F238E27FC236}">
                <a16:creationId xmlns:a16="http://schemas.microsoft.com/office/drawing/2014/main" id="{4629D333-D3E6-B8D6-4D74-0FE04A0BAE9D}"/>
              </a:ext>
            </a:extLst>
          </p:cNvPr>
          <p:cNvSpPr/>
          <p:nvPr/>
        </p:nvSpPr>
        <p:spPr>
          <a:xfrm flipH="1">
            <a:off x="8454888" y="2"/>
            <a:ext cx="3720177" cy="6874335"/>
          </a:xfrm>
          <a:prstGeom prst="rtTriangle">
            <a:avLst/>
          </a:prstGeom>
          <a:solidFill>
            <a:srgbClr val="267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F89BBB92-3BB2-CD95-E7C1-BF95C825238B}"/>
              </a:ext>
            </a:extLst>
          </p:cNvPr>
          <p:cNvSpPr/>
          <p:nvPr/>
        </p:nvSpPr>
        <p:spPr>
          <a:xfrm>
            <a:off x="1" y="5975927"/>
            <a:ext cx="12208934" cy="914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data.openasset.com/f0c9164f/c0fad6abd88a30b8694f4ae3013190a8/R_180520_MSA_Logo_N9_png/R_180520_MSA_Logo_N9_medium.jpg">
            <a:extLst>
              <a:ext uri="{FF2B5EF4-FFF2-40B4-BE49-F238E27FC236}">
                <a16:creationId xmlns:a16="http://schemas.microsoft.com/office/drawing/2014/main" id="{2F9C809E-C3B9-F837-EC4B-1FF9B6D3937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037296" y="6063482"/>
            <a:ext cx="2058478" cy="5396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BA94FE9-5C85-46DD-6591-6CEBF41743B1}"/>
              </a:ext>
            </a:extLst>
          </p:cNvPr>
          <p:cNvSpPr/>
          <p:nvPr/>
        </p:nvSpPr>
        <p:spPr>
          <a:xfrm>
            <a:off x="10701723" y="6528680"/>
            <a:ext cx="1303562" cy="338554"/>
          </a:xfrm>
          <a:prstGeom prst="rect">
            <a:avLst/>
          </a:prstGeom>
        </p:spPr>
        <p:txBody>
          <a:bodyPr wrap="none">
            <a:spAutoFit/>
          </a:bodyPr>
          <a:lstStyle/>
          <a:p>
            <a:pPr lvl="0" algn="ctr">
              <a:defRPr/>
            </a:pPr>
            <a:r>
              <a:rPr lang="en-US" sz="1600" dirty="0">
                <a:solidFill>
                  <a:srgbClr val="005D6C"/>
                </a:solidFill>
                <a:latin typeface="Arial" panose="020B0604020202020204" pitchFamily="34" charset="0"/>
                <a:cs typeface="Arial" panose="020B0604020202020204" pitchFamily="34" charset="0"/>
              </a:rPr>
              <a:t>msa-ps.com</a:t>
            </a:r>
          </a:p>
        </p:txBody>
      </p:sp>
      <p:sp>
        <p:nvSpPr>
          <p:cNvPr id="13" name="TextBox 12">
            <a:extLst>
              <a:ext uri="{FF2B5EF4-FFF2-40B4-BE49-F238E27FC236}">
                <a16:creationId xmlns:a16="http://schemas.microsoft.com/office/drawing/2014/main" id="{495C05D4-1027-BCE2-7E99-4EF3CD535206}"/>
              </a:ext>
            </a:extLst>
          </p:cNvPr>
          <p:cNvSpPr txBox="1"/>
          <p:nvPr/>
        </p:nvSpPr>
        <p:spPr>
          <a:xfrm>
            <a:off x="4439438" y="3117033"/>
            <a:ext cx="36013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A7E24"/>
                </a:solidFill>
                <a:effectLst/>
                <a:uLnTx/>
                <a:uFillTx/>
                <a:latin typeface="Arial Black" panose="020B0A04020102020204" pitchFamily="34" charset="0"/>
                <a:ea typeface="+mn-ea"/>
                <a:cs typeface="+mn-cs"/>
              </a:rPr>
              <a:t>Dan Williams, PLA</a:t>
            </a:r>
            <a:endParaRPr lang="en-US" b="1" dirty="0">
              <a:solidFill>
                <a:srgbClr val="EA7E24"/>
              </a:solidFill>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Principal Landscape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prstClr val="white"/>
                </a:solidFill>
                <a:latin typeface="Arial Narrow" panose="020B0606020202030204" pitchFamily="34" charset="0"/>
              </a:rPr>
              <a:t>dwilliams</a:t>
            </a:r>
            <a:r>
              <a:rPr kumimoji="0" lang="en-US"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@msa-ps.com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(608) 216-2066</a:t>
            </a:r>
          </a:p>
        </p:txBody>
      </p:sp>
      <p:pic>
        <p:nvPicPr>
          <p:cNvPr id="14" name="Picture 13">
            <a:extLst>
              <a:ext uri="{FF2B5EF4-FFF2-40B4-BE49-F238E27FC236}">
                <a16:creationId xmlns:a16="http://schemas.microsoft.com/office/drawing/2014/main" id="{34EE06DF-E0AD-4122-4A3E-66474DB9808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62662" y="1111741"/>
            <a:ext cx="1954885" cy="1959329"/>
          </a:xfrm>
          <a:prstGeom prst="ellipse">
            <a:avLst/>
          </a:prstGeom>
        </p:spPr>
      </p:pic>
      <p:pic>
        <p:nvPicPr>
          <p:cNvPr id="21" name="Picture 20" descr="A person in a suit and tie&#10;&#10;Description automatically generated">
            <a:extLst>
              <a:ext uri="{FF2B5EF4-FFF2-40B4-BE49-F238E27FC236}">
                <a16:creationId xmlns:a16="http://schemas.microsoft.com/office/drawing/2014/main" id="{C66482DD-A34F-5BF7-2124-6A6F85E9795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tretch>
            <a:fillRect/>
          </a:stretch>
        </p:blipFill>
        <p:spPr>
          <a:xfrm>
            <a:off x="8501119" y="1001341"/>
            <a:ext cx="2200604" cy="2161656"/>
          </a:xfrm>
          <a:prstGeom prst="rect">
            <a:avLst/>
          </a:prstGeom>
        </p:spPr>
      </p:pic>
      <p:sp>
        <p:nvSpPr>
          <p:cNvPr id="22" name="TextBox 21">
            <a:extLst>
              <a:ext uri="{FF2B5EF4-FFF2-40B4-BE49-F238E27FC236}">
                <a16:creationId xmlns:a16="http://schemas.microsoft.com/office/drawing/2014/main" id="{9730FE8C-3427-6B47-A94B-3D0D8C40228F}"/>
              </a:ext>
            </a:extLst>
          </p:cNvPr>
          <p:cNvSpPr txBox="1"/>
          <p:nvPr/>
        </p:nvSpPr>
        <p:spPr>
          <a:xfrm>
            <a:off x="8040770" y="3117032"/>
            <a:ext cx="36013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EA7E24"/>
                </a:solidFill>
                <a:effectLst/>
                <a:uLnTx/>
                <a:uFillTx/>
                <a:latin typeface="Arial Black" panose="020B0A04020102020204" pitchFamily="34" charset="0"/>
                <a:ea typeface="+mn-ea"/>
                <a:cs typeface="+mn-cs"/>
              </a:rPr>
              <a:t>Marcus Rue, 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Team Leader – Civil Engineer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prstClr val="white"/>
                </a:solidFill>
                <a:latin typeface="Arial Narrow" panose="020B0606020202030204" pitchFamily="34" charset="0"/>
              </a:rPr>
              <a:t>mrue</a:t>
            </a:r>
            <a:r>
              <a:rPr kumimoji="0" lang="en-US"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@msa-ps.com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(608) 355-8917</a:t>
            </a:r>
          </a:p>
        </p:txBody>
      </p:sp>
      <p:sp>
        <p:nvSpPr>
          <p:cNvPr id="23" name="TextBox 22">
            <a:extLst>
              <a:ext uri="{FF2B5EF4-FFF2-40B4-BE49-F238E27FC236}">
                <a16:creationId xmlns:a16="http://schemas.microsoft.com/office/drawing/2014/main" id="{198C170E-298B-79E2-A2A0-91F38FC8338A}"/>
              </a:ext>
            </a:extLst>
          </p:cNvPr>
          <p:cNvSpPr txBox="1"/>
          <p:nvPr/>
        </p:nvSpPr>
        <p:spPr>
          <a:xfrm>
            <a:off x="247197" y="1593537"/>
            <a:ext cx="8157029" cy="101566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 panose="020B0604020202020204" pitchFamily="34" charset="0"/>
                <a:cs typeface="Arial" panose="020B0604020202020204" pitchFamily="34" charset="0"/>
              </a:rPr>
              <a:t>Thank You</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4" name="Picture 23">
            <a:extLst>
              <a:ext uri="{FF2B5EF4-FFF2-40B4-BE49-F238E27FC236}">
                <a16:creationId xmlns:a16="http://schemas.microsoft.com/office/drawing/2014/main" id="{2DD7C2B9-C8C0-E37C-C928-9AF4335914A6}"/>
              </a:ext>
            </a:extLst>
          </p:cNvPr>
          <p:cNvPicPr>
            <a:picLocks noChangeAspect="1"/>
          </p:cNvPicPr>
          <p:nvPr/>
        </p:nvPicPr>
        <p:blipFill rotWithShape="1">
          <a:blip r:embed="rId7"/>
          <a:srcRect t="9592" b="6534"/>
          <a:stretch/>
        </p:blipFill>
        <p:spPr>
          <a:xfrm>
            <a:off x="96225" y="6051567"/>
            <a:ext cx="1649447" cy="709211"/>
          </a:xfrm>
          <a:prstGeom prst="rect">
            <a:avLst/>
          </a:prstGeom>
        </p:spPr>
      </p:pic>
    </p:spTree>
    <p:extLst>
      <p:ext uri="{BB962C8B-B14F-4D97-AF65-F5344CB8AC3E}">
        <p14:creationId xmlns:p14="http://schemas.microsoft.com/office/powerpoint/2010/main" val="1576173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hat does Onboarding Paperwork consist of?">
            <a:extLst>
              <a:ext uri="{FF2B5EF4-FFF2-40B4-BE49-F238E27FC236}">
                <a16:creationId xmlns:a16="http://schemas.microsoft.com/office/drawing/2014/main" id="{3C75CC7F-F99E-98C8-CCE8-014421C8603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2404" b="23941"/>
          <a:stretch/>
        </p:blipFill>
        <p:spPr bwMode="auto">
          <a:xfrm>
            <a:off x="0" y="0"/>
            <a:ext cx="12246352" cy="584036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7E0436-C5A0-4C68-BCDA-3D0B1D0708CE}"/>
              </a:ext>
            </a:extLst>
          </p:cNvPr>
          <p:cNvSpPr>
            <a:spLocks noGrp="1"/>
          </p:cNvSpPr>
          <p:nvPr>
            <p:ph sz="quarter" idx="11"/>
          </p:nvPr>
        </p:nvSpPr>
        <p:spPr/>
        <p:txBody>
          <a:bodyPr>
            <a:noAutofit/>
          </a:bodyPr>
          <a:lstStyle/>
          <a:p>
            <a:r>
              <a:rPr lang="en-US" sz="3200" dirty="0"/>
              <a:t>Codes and Compliance</a:t>
            </a:r>
          </a:p>
        </p:txBody>
      </p:sp>
      <p:pic>
        <p:nvPicPr>
          <p:cNvPr id="2" name="Picture 1">
            <a:extLst>
              <a:ext uri="{FF2B5EF4-FFF2-40B4-BE49-F238E27FC236}">
                <a16:creationId xmlns:a16="http://schemas.microsoft.com/office/drawing/2014/main" id="{B7D3A391-5916-2D3D-EFAF-5CE74C05E8E0}"/>
              </a:ext>
            </a:extLst>
          </p:cNvPr>
          <p:cNvPicPr>
            <a:picLocks noChangeAspect="1"/>
          </p:cNvPicPr>
          <p:nvPr/>
        </p:nvPicPr>
        <p:blipFill rotWithShape="1">
          <a:blip r:embed="rId4"/>
          <a:srcRect b="6533"/>
          <a:stretch/>
        </p:blipFill>
        <p:spPr>
          <a:xfrm>
            <a:off x="7756074" y="5938559"/>
            <a:ext cx="1899655" cy="910206"/>
          </a:xfrm>
          <a:prstGeom prst="rect">
            <a:avLst/>
          </a:prstGeom>
        </p:spPr>
      </p:pic>
    </p:spTree>
    <p:extLst>
      <p:ext uri="{BB962C8B-B14F-4D97-AF65-F5344CB8AC3E}">
        <p14:creationId xmlns:p14="http://schemas.microsoft.com/office/powerpoint/2010/main" val="241386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D71C5-7CB6-3121-D44E-2759F76B3A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A1ECDF0-BD18-7D85-BDF7-5BC76525BF8F}"/>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3A9947-22D6-C425-F387-A78503BC857F}"/>
              </a:ext>
            </a:extLst>
          </p:cNvPr>
          <p:cNvSpPr txBox="1"/>
          <p:nvPr/>
        </p:nvSpPr>
        <p:spPr>
          <a:xfrm>
            <a:off x="164844" y="651696"/>
            <a:ext cx="11679494" cy="6140142"/>
          </a:xfrm>
          <a:prstGeom prst="rect">
            <a:avLst/>
          </a:prstGeom>
          <a:noFill/>
        </p:spPr>
        <p:txBody>
          <a:bodyPr wrap="square" rtlCol="0">
            <a:spAutoFit/>
          </a:bodyPr>
          <a:lstStyle/>
          <a:p>
            <a:r>
              <a:rPr lang="en-US" b="1" dirty="0"/>
              <a:t>Wisconsin State Laws that Affect Marinas *Wisconsin Clean Marina Program </a:t>
            </a:r>
            <a:r>
              <a:rPr lang="en-US" dirty="0">
                <a:hlinkClick r:id="rId3"/>
              </a:rPr>
              <a:t>www.wisconsincleanmarina.org</a:t>
            </a:r>
            <a:r>
              <a:rPr lang="en-US" dirty="0"/>
              <a:t> </a:t>
            </a:r>
          </a:p>
          <a:p>
            <a:pPr marL="285750" indent="-285750">
              <a:buFont typeface="Arial" panose="020B0604020202020204" pitchFamily="34" charset="0"/>
              <a:buChar char="•"/>
            </a:pPr>
            <a:r>
              <a:rPr lang="en-US" sz="1700" dirty="0"/>
              <a:t>Marine Sanitation Devices – Federal Clean Water Act and State Statute Sec. 30.71</a:t>
            </a:r>
          </a:p>
          <a:p>
            <a:pPr marL="285750" indent="-285750">
              <a:buFont typeface="Arial" panose="020B0604020202020204" pitchFamily="34" charset="0"/>
              <a:buChar char="•"/>
            </a:pPr>
            <a:r>
              <a:rPr lang="en-US" sz="1700" dirty="0"/>
              <a:t>Pollution Discharge Elimination – National Pollutant Discharge Elimination System (NPDES)</a:t>
            </a:r>
          </a:p>
          <a:p>
            <a:pPr marL="285750" indent="-285750">
              <a:buFont typeface="Arial" panose="020B0604020202020204" pitchFamily="34" charset="0"/>
              <a:buChar char="•"/>
            </a:pPr>
            <a:r>
              <a:rPr lang="en-US" sz="1700" dirty="0"/>
              <a:t>Pump-Out Stations – State Statute Sec. 30.71 (3)</a:t>
            </a:r>
          </a:p>
          <a:p>
            <a:pPr marL="285750" indent="-285750">
              <a:buFont typeface="Arial" panose="020B0604020202020204" pitchFamily="34" charset="0"/>
              <a:buChar char="•"/>
            </a:pPr>
            <a:r>
              <a:rPr lang="en-US" sz="1700" dirty="0"/>
              <a:t>Wisconsin Litter and Recycling Laws – State Statute Sec 287 and NR 544 WI Adm. Code</a:t>
            </a:r>
          </a:p>
          <a:p>
            <a:pPr marL="285750" indent="-285750">
              <a:buFont typeface="Arial" panose="020B0604020202020204" pitchFamily="34" charset="0"/>
              <a:buChar char="•"/>
            </a:pPr>
            <a:r>
              <a:rPr lang="en-US" sz="1700" dirty="0"/>
              <a:t>Navigable Waters, Harbors and Navigation – Chapter 30 Wis State Statutes</a:t>
            </a:r>
          </a:p>
          <a:p>
            <a:pPr marL="285750" indent="-285750">
              <a:buFont typeface="Arial" panose="020B0604020202020204" pitchFamily="34" charset="0"/>
              <a:buChar char="•"/>
            </a:pPr>
            <a:r>
              <a:rPr lang="en-US" sz="1700" dirty="0"/>
              <a:t>Water Quality Standards for Wetlands – NR 103, WI Adm. Code</a:t>
            </a:r>
          </a:p>
          <a:p>
            <a:pPr marL="285750" indent="-285750">
              <a:buFont typeface="Arial" panose="020B0604020202020204" pitchFamily="34" charset="0"/>
              <a:buChar char="•"/>
            </a:pPr>
            <a:r>
              <a:rPr lang="en-US" sz="1700" dirty="0"/>
              <a:t>Aquatic Plant Management – NR 107, WI Adm. Code</a:t>
            </a:r>
          </a:p>
          <a:p>
            <a:pPr marL="285750" indent="-285750">
              <a:buFont typeface="Arial" panose="020B0604020202020204" pitchFamily="34" charset="0"/>
              <a:buChar char="•"/>
            </a:pPr>
            <a:r>
              <a:rPr lang="en-US" sz="1700" dirty="0"/>
              <a:t>Criteria for Dredging Projects – Sediment Sampling and Analysis, Monitoring Protocol and Disposal – NR 347 WI Adm. Code</a:t>
            </a:r>
          </a:p>
          <a:p>
            <a:pPr marL="285750" indent="-285750">
              <a:buFont typeface="Arial" panose="020B0604020202020204" pitchFamily="34" charset="0"/>
              <a:buChar char="•"/>
            </a:pPr>
            <a:r>
              <a:rPr lang="en-US" sz="1700" dirty="0"/>
              <a:t>General Solid Waste Management – NR 500, WI Adm. Code</a:t>
            </a:r>
          </a:p>
          <a:p>
            <a:pPr marL="285750" indent="-285750">
              <a:buFont typeface="Arial" panose="020B0604020202020204" pitchFamily="34" charset="0"/>
              <a:buChar char="•"/>
            </a:pPr>
            <a:r>
              <a:rPr lang="en-US" sz="1700" dirty="0"/>
              <a:t>Hazardous Waste Management: General – NR 600, WI Adm. Code</a:t>
            </a:r>
          </a:p>
          <a:p>
            <a:pPr marL="285750" indent="-285750">
              <a:buFont typeface="Arial" panose="020B0604020202020204" pitchFamily="34" charset="0"/>
              <a:buChar char="•"/>
            </a:pPr>
            <a:r>
              <a:rPr lang="en-US" sz="1700" dirty="0"/>
              <a:t>Environmental Protection, Investigation and Remediation (Spills) – NR 700-750 WI Adm. Code</a:t>
            </a:r>
          </a:p>
          <a:p>
            <a:pPr marL="285750" indent="-285750">
              <a:buFont typeface="Arial" panose="020B0604020202020204" pitchFamily="34" charset="0"/>
              <a:buChar char="•"/>
            </a:pPr>
            <a:r>
              <a:rPr lang="en-US" sz="1700" dirty="0"/>
              <a:t>Deleterious Substances – Chapter 29.601 (3), WI State Statutes</a:t>
            </a:r>
          </a:p>
          <a:p>
            <a:pPr marL="285750" indent="-285750">
              <a:buFont typeface="Arial" panose="020B0604020202020204" pitchFamily="34" charset="0"/>
              <a:buChar char="•"/>
            </a:pPr>
            <a:r>
              <a:rPr lang="en-US" sz="1700" dirty="0"/>
              <a:t>The National Pollutant Discharge Elimination System (NPDES)</a:t>
            </a:r>
          </a:p>
          <a:p>
            <a:pPr marL="285750" indent="-285750">
              <a:buFont typeface="Arial" panose="020B0604020202020204" pitchFamily="34" charset="0"/>
              <a:buChar char="•"/>
            </a:pPr>
            <a:r>
              <a:rPr lang="en-US" sz="1700" dirty="0"/>
              <a:t>The Wisconsin Pollutant Discharge Elimination System (WPDES) Stormwater Discharge Permit Program</a:t>
            </a:r>
          </a:p>
          <a:p>
            <a:pPr marL="285750" indent="-285750">
              <a:buFont typeface="Arial" panose="020B0604020202020204" pitchFamily="34" charset="0"/>
              <a:buChar char="•"/>
            </a:pPr>
            <a:r>
              <a:rPr lang="en-US" sz="1700" dirty="0"/>
              <a:t>The General Permit for Wastewater from the Outside Washing of Vehicles, Equipment, and Other Objects (WI-0059153-2) from the WDNR</a:t>
            </a:r>
          </a:p>
          <a:p>
            <a:pPr marL="285750" indent="-285750">
              <a:buFont typeface="Arial" panose="020B0604020202020204" pitchFamily="34" charset="0"/>
              <a:buChar char="•"/>
            </a:pPr>
            <a:r>
              <a:rPr lang="en-US" sz="1700" dirty="0"/>
              <a:t>The General Permit for Wastewater from Carriage and Interstitial Water from Dredging Operations (WI-0046558-5) from the WDNR</a:t>
            </a:r>
          </a:p>
          <a:p>
            <a:pPr marL="285750" indent="-285750">
              <a:buFont typeface="Arial" panose="020B0604020202020204" pitchFamily="34" charset="0"/>
              <a:buChar char="•"/>
            </a:pPr>
            <a:r>
              <a:rPr lang="en-US" sz="1700" dirty="0"/>
              <a:t>Soil Erosion and Stormwater Management</a:t>
            </a:r>
          </a:p>
          <a:p>
            <a:pPr marL="285750" indent="-285750">
              <a:buFont typeface="Arial" panose="020B0604020202020204" pitchFamily="34" charset="0"/>
              <a:buChar char="•"/>
            </a:pPr>
            <a:r>
              <a:rPr lang="en-US" sz="1700" dirty="0"/>
              <a:t>Pesticide Application Business License from Wisconsin DATCP</a:t>
            </a:r>
          </a:p>
          <a:p>
            <a:pPr marL="285750" indent="-285750">
              <a:buFont typeface="Arial" panose="020B0604020202020204" pitchFamily="34" charset="0"/>
              <a:buChar char="•"/>
            </a:pPr>
            <a:r>
              <a:rPr lang="en-US" sz="1700" dirty="0"/>
              <a:t>Pesticide Applicator License from Wisconsin DATCP</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6019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ABA55-53B8-D065-77E2-78FDE3445D6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7E0609-5E86-EB72-94E8-2AD95AA0C659}"/>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6C551B2-1EA4-5712-083F-B6BED899D6B1}"/>
              </a:ext>
            </a:extLst>
          </p:cNvPr>
          <p:cNvSpPr txBox="1"/>
          <p:nvPr/>
        </p:nvSpPr>
        <p:spPr>
          <a:xfrm>
            <a:off x="14440" y="629170"/>
            <a:ext cx="11345863" cy="369332"/>
          </a:xfrm>
          <a:prstGeom prst="rect">
            <a:avLst/>
          </a:prstGeom>
          <a:noFill/>
        </p:spPr>
        <p:txBody>
          <a:bodyPr wrap="none" rtlCol="0">
            <a:spAutoFit/>
          </a:bodyPr>
          <a:lstStyle/>
          <a:p>
            <a:r>
              <a:rPr lang="en-US" b="1" dirty="0"/>
              <a:t>EPA Clean Boating Act of 2008  </a:t>
            </a:r>
            <a:r>
              <a:rPr lang="en-US" b="1" dirty="0">
                <a:hlinkClick r:id="rId3"/>
              </a:rPr>
              <a:t>www.epa.gov/vessels-marinas-and-ports/recreational-vessels-and-clean-boating-act</a:t>
            </a:r>
            <a:r>
              <a:rPr lang="en-US" b="1" dirty="0"/>
              <a:t>  </a:t>
            </a:r>
          </a:p>
        </p:txBody>
      </p:sp>
      <p:pic>
        <p:nvPicPr>
          <p:cNvPr id="5" name="Picture 4">
            <a:extLst>
              <a:ext uri="{FF2B5EF4-FFF2-40B4-BE49-F238E27FC236}">
                <a16:creationId xmlns:a16="http://schemas.microsoft.com/office/drawing/2014/main" id="{971DF125-5328-0195-EFD1-D4C51DB6BE04}"/>
              </a:ext>
            </a:extLst>
          </p:cNvPr>
          <p:cNvPicPr>
            <a:picLocks noChangeAspect="1"/>
          </p:cNvPicPr>
          <p:nvPr/>
        </p:nvPicPr>
        <p:blipFill>
          <a:blip r:embed="rId4"/>
          <a:stretch>
            <a:fillRect/>
          </a:stretch>
        </p:blipFill>
        <p:spPr>
          <a:xfrm>
            <a:off x="279141" y="1162050"/>
            <a:ext cx="11248361" cy="5343372"/>
          </a:xfrm>
          <a:prstGeom prst="rect">
            <a:avLst/>
          </a:prstGeom>
        </p:spPr>
      </p:pic>
    </p:spTree>
    <p:extLst>
      <p:ext uri="{BB962C8B-B14F-4D97-AF65-F5344CB8AC3E}">
        <p14:creationId xmlns:p14="http://schemas.microsoft.com/office/powerpoint/2010/main" val="1697982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644EE-C1AB-A21F-1352-5C3C6AE59C4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F7836D0-3DE2-8D9B-D135-E15F3D6BC579}"/>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B574039-B8E6-3633-EBD4-6F0F05B2FA31}"/>
              </a:ext>
            </a:extLst>
          </p:cNvPr>
          <p:cNvPicPr>
            <a:picLocks noChangeAspect="1"/>
          </p:cNvPicPr>
          <p:nvPr/>
        </p:nvPicPr>
        <p:blipFill>
          <a:blip r:embed="rId3"/>
          <a:stretch>
            <a:fillRect/>
          </a:stretch>
        </p:blipFill>
        <p:spPr>
          <a:xfrm>
            <a:off x="190148" y="1104679"/>
            <a:ext cx="7084180" cy="4454446"/>
          </a:xfrm>
          <a:prstGeom prst="rect">
            <a:avLst/>
          </a:prstGeom>
        </p:spPr>
      </p:pic>
      <p:pic>
        <p:nvPicPr>
          <p:cNvPr id="10" name="Picture 9">
            <a:extLst>
              <a:ext uri="{FF2B5EF4-FFF2-40B4-BE49-F238E27FC236}">
                <a16:creationId xmlns:a16="http://schemas.microsoft.com/office/drawing/2014/main" id="{970B268E-94AC-F413-0B97-EAFE8F72AB21}"/>
              </a:ext>
            </a:extLst>
          </p:cNvPr>
          <p:cNvPicPr>
            <a:picLocks noChangeAspect="1"/>
          </p:cNvPicPr>
          <p:nvPr/>
        </p:nvPicPr>
        <p:blipFill>
          <a:blip r:embed="rId4"/>
          <a:stretch>
            <a:fillRect/>
          </a:stretch>
        </p:blipFill>
        <p:spPr>
          <a:xfrm>
            <a:off x="7376875" y="1104679"/>
            <a:ext cx="4705588" cy="4454447"/>
          </a:xfrm>
          <a:prstGeom prst="rect">
            <a:avLst/>
          </a:prstGeom>
        </p:spPr>
      </p:pic>
    </p:spTree>
    <p:extLst>
      <p:ext uri="{BB962C8B-B14F-4D97-AF65-F5344CB8AC3E}">
        <p14:creationId xmlns:p14="http://schemas.microsoft.com/office/powerpoint/2010/main" val="207408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F4206-6CD5-CF95-571A-BCE05711F5C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DDD3B85-B51E-30A7-7053-762A20DBA2F5}"/>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E0F39D5-CFB0-89E0-4E45-2C91B8FFC785}"/>
              </a:ext>
            </a:extLst>
          </p:cNvPr>
          <p:cNvPicPr>
            <a:picLocks noChangeAspect="1"/>
          </p:cNvPicPr>
          <p:nvPr/>
        </p:nvPicPr>
        <p:blipFill>
          <a:blip r:embed="rId3"/>
          <a:stretch>
            <a:fillRect/>
          </a:stretch>
        </p:blipFill>
        <p:spPr>
          <a:xfrm>
            <a:off x="137135" y="1385665"/>
            <a:ext cx="3181634" cy="2660055"/>
          </a:xfrm>
          <a:prstGeom prst="rect">
            <a:avLst/>
          </a:prstGeom>
        </p:spPr>
      </p:pic>
      <p:pic>
        <p:nvPicPr>
          <p:cNvPr id="12" name="Picture 11">
            <a:extLst>
              <a:ext uri="{FF2B5EF4-FFF2-40B4-BE49-F238E27FC236}">
                <a16:creationId xmlns:a16="http://schemas.microsoft.com/office/drawing/2014/main" id="{9502A236-2C0A-0AA2-E213-A14C126048F2}"/>
              </a:ext>
            </a:extLst>
          </p:cNvPr>
          <p:cNvPicPr>
            <a:picLocks noChangeAspect="1"/>
          </p:cNvPicPr>
          <p:nvPr/>
        </p:nvPicPr>
        <p:blipFill>
          <a:blip r:embed="rId4"/>
          <a:stretch>
            <a:fillRect/>
          </a:stretch>
        </p:blipFill>
        <p:spPr>
          <a:xfrm>
            <a:off x="5436926" y="737964"/>
            <a:ext cx="6679174" cy="4972273"/>
          </a:xfrm>
          <a:prstGeom prst="rect">
            <a:avLst/>
          </a:prstGeom>
        </p:spPr>
      </p:pic>
      <p:pic>
        <p:nvPicPr>
          <p:cNvPr id="14" name="Picture 13">
            <a:extLst>
              <a:ext uri="{FF2B5EF4-FFF2-40B4-BE49-F238E27FC236}">
                <a16:creationId xmlns:a16="http://schemas.microsoft.com/office/drawing/2014/main" id="{0A73FF66-D6AD-2FF8-2822-A34EFE716863}"/>
              </a:ext>
            </a:extLst>
          </p:cNvPr>
          <p:cNvPicPr>
            <a:picLocks noChangeAspect="1"/>
          </p:cNvPicPr>
          <p:nvPr/>
        </p:nvPicPr>
        <p:blipFill>
          <a:blip r:embed="rId5"/>
          <a:stretch>
            <a:fillRect/>
          </a:stretch>
        </p:blipFill>
        <p:spPr>
          <a:xfrm>
            <a:off x="2047039" y="3319351"/>
            <a:ext cx="3181634" cy="2961475"/>
          </a:xfrm>
          <a:prstGeom prst="rect">
            <a:avLst/>
          </a:prstGeom>
        </p:spPr>
      </p:pic>
      <p:sp>
        <p:nvSpPr>
          <p:cNvPr id="2" name="TextBox 1">
            <a:extLst>
              <a:ext uri="{FF2B5EF4-FFF2-40B4-BE49-F238E27FC236}">
                <a16:creationId xmlns:a16="http://schemas.microsoft.com/office/drawing/2014/main" id="{DBE5FF07-B305-F1CE-4EFC-9E01DE30B6DF}"/>
              </a:ext>
            </a:extLst>
          </p:cNvPr>
          <p:cNvSpPr txBox="1"/>
          <p:nvPr/>
        </p:nvSpPr>
        <p:spPr>
          <a:xfrm>
            <a:off x="112456" y="648974"/>
            <a:ext cx="2635508" cy="400110"/>
          </a:xfrm>
          <a:prstGeom prst="rect">
            <a:avLst/>
          </a:prstGeom>
          <a:noFill/>
        </p:spPr>
        <p:txBody>
          <a:bodyPr wrap="square" rtlCol="0">
            <a:spAutoFit/>
          </a:bodyPr>
          <a:lstStyle/>
          <a:p>
            <a:r>
              <a:rPr lang="en-US" sz="2000" b="1" dirty="0"/>
              <a:t>Unencapsulated Floats</a:t>
            </a:r>
          </a:p>
        </p:txBody>
      </p:sp>
    </p:spTree>
    <p:extLst>
      <p:ext uri="{BB962C8B-B14F-4D97-AF65-F5344CB8AC3E}">
        <p14:creationId xmlns:p14="http://schemas.microsoft.com/office/powerpoint/2010/main" val="319442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1DB0C-81B7-BEE6-A315-FD9A74A171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C417D0-4FB5-B2D5-B6EC-30D2D38F8208}"/>
              </a:ext>
            </a:extLst>
          </p:cNvPr>
          <p:cNvSpPr txBox="1"/>
          <p:nvPr/>
        </p:nvSpPr>
        <p:spPr>
          <a:xfrm>
            <a:off x="0" y="117419"/>
            <a:ext cx="12192000" cy="470000"/>
          </a:xfrm>
          <a:prstGeom prst="rect">
            <a:avLst/>
          </a:prstGeom>
          <a:solidFill>
            <a:srgbClr val="5096A3">
              <a:alpha val="50000"/>
            </a:srgbClr>
          </a:solidFill>
        </p:spPr>
        <p:txBody>
          <a:bodyPr wrap="square">
            <a:spAutoFit/>
          </a:bodyPr>
          <a:lstStyle/>
          <a:p>
            <a:pPr marL="0" marR="0" algn="ctr">
              <a:lnSpc>
                <a:spcPct val="107000"/>
              </a:lnSpc>
              <a:spcBef>
                <a:spcPts val="0"/>
              </a:spcBef>
              <a:spcAft>
                <a:spcPts val="80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Codes and Compliance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B4E8E98-2B4D-43C8-AE00-945CF4C34A27}"/>
              </a:ext>
            </a:extLst>
          </p:cNvPr>
          <p:cNvPicPr>
            <a:picLocks noChangeAspect="1"/>
          </p:cNvPicPr>
          <p:nvPr/>
        </p:nvPicPr>
        <p:blipFill>
          <a:blip r:embed="rId3"/>
          <a:stretch>
            <a:fillRect/>
          </a:stretch>
        </p:blipFill>
        <p:spPr>
          <a:xfrm>
            <a:off x="3264367" y="2919192"/>
            <a:ext cx="8755206" cy="3578159"/>
          </a:xfrm>
          <a:prstGeom prst="rect">
            <a:avLst/>
          </a:prstGeom>
        </p:spPr>
      </p:pic>
      <p:pic>
        <p:nvPicPr>
          <p:cNvPr id="18" name="Picture 17">
            <a:extLst>
              <a:ext uri="{FF2B5EF4-FFF2-40B4-BE49-F238E27FC236}">
                <a16:creationId xmlns:a16="http://schemas.microsoft.com/office/drawing/2014/main" id="{0BC3A5E1-5832-FC4D-C442-58360558DD57}"/>
              </a:ext>
            </a:extLst>
          </p:cNvPr>
          <p:cNvPicPr>
            <a:picLocks noChangeAspect="1"/>
          </p:cNvPicPr>
          <p:nvPr/>
        </p:nvPicPr>
        <p:blipFill>
          <a:blip r:embed="rId4"/>
          <a:stretch>
            <a:fillRect/>
          </a:stretch>
        </p:blipFill>
        <p:spPr>
          <a:xfrm>
            <a:off x="172427" y="1049084"/>
            <a:ext cx="5558597" cy="3817554"/>
          </a:xfrm>
          <a:prstGeom prst="rect">
            <a:avLst/>
          </a:prstGeom>
        </p:spPr>
      </p:pic>
      <p:sp>
        <p:nvSpPr>
          <p:cNvPr id="2" name="TextBox 1">
            <a:extLst>
              <a:ext uri="{FF2B5EF4-FFF2-40B4-BE49-F238E27FC236}">
                <a16:creationId xmlns:a16="http://schemas.microsoft.com/office/drawing/2014/main" id="{54F751CA-F35A-1897-52C6-1E7232AA77D5}"/>
              </a:ext>
            </a:extLst>
          </p:cNvPr>
          <p:cNvSpPr txBox="1"/>
          <p:nvPr/>
        </p:nvSpPr>
        <p:spPr>
          <a:xfrm>
            <a:off x="112456" y="648974"/>
            <a:ext cx="2635508" cy="400110"/>
          </a:xfrm>
          <a:prstGeom prst="rect">
            <a:avLst/>
          </a:prstGeom>
          <a:noFill/>
        </p:spPr>
        <p:txBody>
          <a:bodyPr wrap="square" rtlCol="0">
            <a:spAutoFit/>
          </a:bodyPr>
          <a:lstStyle/>
          <a:p>
            <a:r>
              <a:rPr lang="en-US" sz="2000" b="1" dirty="0"/>
              <a:t>Unencapsulated Floats</a:t>
            </a:r>
          </a:p>
        </p:txBody>
      </p:sp>
    </p:spTree>
    <p:extLst>
      <p:ext uri="{BB962C8B-B14F-4D97-AF65-F5344CB8AC3E}">
        <p14:creationId xmlns:p14="http://schemas.microsoft.com/office/powerpoint/2010/main" val="3257193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2551</TotalTime>
  <Words>2328</Words>
  <Application>Microsoft Office PowerPoint</Application>
  <PresentationFormat>Widescreen</PresentationFormat>
  <Paragraphs>288</Paragraphs>
  <Slides>30</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Black</vt:lpstr>
      <vt:lpstr>Arial Narrow</vt:lpstr>
      <vt:lpstr>Calibri</vt:lpstr>
      <vt:lpstr>Calibri Light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MSA Professional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Williams</dc:creator>
  <cp:lastModifiedBy>Marcus Rue</cp:lastModifiedBy>
  <cp:revision>25</cp:revision>
  <dcterms:created xsi:type="dcterms:W3CDTF">2023-10-31T13:49:22Z</dcterms:created>
  <dcterms:modified xsi:type="dcterms:W3CDTF">2024-11-27T22:06:39Z</dcterms:modified>
</cp:coreProperties>
</file>