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48" r:id="rId1"/>
  </p:sldMasterIdLst>
  <p:notesMasterIdLst>
    <p:notesMasterId r:id="rId23"/>
  </p:notesMasterIdLst>
  <p:handoutMasterIdLst>
    <p:handoutMasterId r:id="rId24"/>
  </p:handoutMasterIdLst>
  <p:sldIdLst>
    <p:sldId id="256" r:id="rId2"/>
    <p:sldId id="816" r:id="rId3"/>
    <p:sldId id="828" r:id="rId4"/>
    <p:sldId id="833" r:id="rId5"/>
    <p:sldId id="831" r:id="rId6"/>
    <p:sldId id="827" r:id="rId7"/>
    <p:sldId id="835" r:id="rId8"/>
    <p:sldId id="823" r:id="rId9"/>
    <p:sldId id="836" r:id="rId10"/>
    <p:sldId id="826" r:id="rId11"/>
    <p:sldId id="837" r:id="rId12"/>
    <p:sldId id="834" r:id="rId13"/>
    <p:sldId id="839" r:id="rId14"/>
    <p:sldId id="818" r:id="rId15"/>
    <p:sldId id="840" r:id="rId16"/>
    <p:sldId id="820" r:id="rId17"/>
    <p:sldId id="824" r:id="rId18"/>
    <p:sldId id="841" r:id="rId19"/>
    <p:sldId id="829" r:id="rId20"/>
    <p:sldId id="842" r:id="rId21"/>
    <p:sldId id="843" r:id="rId22"/>
  </p:sldIdLst>
  <p:sldSz cx="17068800" cy="9601200"/>
  <p:notesSz cx="7315200" cy="9601200"/>
  <p:defaultTextStyle>
    <a:defPPr>
      <a:defRPr lang="en-US"/>
    </a:defPPr>
    <a:lvl1pPr marL="0" algn="l" defTabSz="1279009" rtl="0" eaLnBrk="1" latinLnBrk="0" hangingPunct="1">
      <a:defRPr sz="2500" kern="1200">
        <a:solidFill>
          <a:schemeClr val="tx1"/>
        </a:solidFill>
        <a:latin typeface="+mn-lt"/>
        <a:ea typeface="+mn-ea"/>
        <a:cs typeface="+mn-cs"/>
      </a:defRPr>
    </a:lvl1pPr>
    <a:lvl2pPr marL="639505" algn="l" defTabSz="1279009" rtl="0" eaLnBrk="1" latinLnBrk="0" hangingPunct="1">
      <a:defRPr sz="2500" kern="1200">
        <a:solidFill>
          <a:schemeClr val="tx1"/>
        </a:solidFill>
        <a:latin typeface="+mn-lt"/>
        <a:ea typeface="+mn-ea"/>
        <a:cs typeface="+mn-cs"/>
      </a:defRPr>
    </a:lvl2pPr>
    <a:lvl3pPr marL="1279009" algn="l" defTabSz="1279009" rtl="0" eaLnBrk="1" latinLnBrk="0" hangingPunct="1">
      <a:defRPr sz="2500" kern="1200">
        <a:solidFill>
          <a:schemeClr val="tx1"/>
        </a:solidFill>
        <a:latin typeface="+mn-lt"/>
        <a:ea typeface="+mn-ea"/>
        <a:cs typeface="+mn-cs"/>
      </a:defRPr>
    </a:lvl3pPr>
    <a:lvl4pPr marL="1918510" algn="l" defTabSz="1279009" rtl="0" eaLnBrk="1" latinLnBrk="0" hangingPunct="1">
      <a:defRPr sz="2500" kern="1200">
        <a:solidFill>
          <a:schemeClr val="tx1"/>
        </a:solidFill>
        <a:latin typeface="+mn-lt"/>
        <a:ea typeface="+mn-ea"/>
        <a:cs typeface="+mn-cs"/>
      </a:defRPr>
    </a:lvl4pPr>
    <a:lvl5pPr marL="2558014" algn="l" defTabSz="1279009" rtl="0" eaLnBrk="1" latinLnBrk="0" hangingPunct="1">
      <a:defRPr sz="2500" kern="1200">
        <a:solidFill>
          <a:schemeClr val="tx1"/>
        </a:solidFill>
        <a:latin typeface="+mn-lt"/>
        <a:ea typeface="+mn-ea"/>
        <a:cs typeface="+mn-cs"/>
      </a:defRPr>
    </a:lvl5pPr>
    <a:lvl6pPr marL="3197515" algn="l" defTabSz="1279009" rtl="0" eaLnBrk="1" latinLnBrk="0" hangingPunct="1">
      <a:defRPr sz="2500" kern="1200">
        <a:solidFill>
          <a:schemeClr val="tx1"/>
        </a:solidFill>
        <a:latin typeface="+mn-lt"/>
        <a:ea typeface="+mn-ea"/>
        <a:cs typeface="+mn-cs"/>
      </a:defRPr>
    </a:lvl6pPr>
    <a:lvl7pPr marL="3837018" algn="l" defTabSz="1279009" rtl="0" eaLnBrk="1" latinLnBrk="0" hangingPunct="1">
      <a:defRPr sz="2500" kern="1200">
        <a:solidFill>
          <a:schemeClr val="tx1"/>
        </a:solidFill>
        <a:latin typeface="+mn-lt"/>
        <a:ea typeface="+mn-ea"/>
        <a:cs typeface="+mn-cs"/>
      </a:defRPr>
    </a:lvl7pPr>
    <a:lvl8pPr marL="4476521" algn="l" defTabSz="1279009" rtl="0" eaLnBrk="1" latinLnBrk="0" hangingPunct="1">
      <a:defRPr sz="2500" kern="1200">
        <a:solidFill>
          <a:schemeClr val="tx1"/>
        </a:solidFill>
        <a:latin typeface="+mn-lt"/>
        <a:ea typeface="+mn-ea"/>
        <a:cs typeface="+mn-cs"/>
      </a:defRPr>
    </a:lvl8pPr>
    <a:lvl9pPr marL="5116025" algn="l" defTabSz="1279009" rtl="0" eaLnBrk="1" latinLnBrk="0" hangingPunct="1">
      <a:defRPr sz="25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443EE65-B57A-4503-B97D-502AC530467C}">
          <p14:sldIdLst>
            <p14:sldId id="256"/>
            <p14:sldId id="816"/>
            <p14:sldId id="828"/>
            <p14:sldId id="833"/>
            <p14:sldId id="831"/>
            <p14:sldId id="827"/>
            <p14:sldId id="835"/>
            <p14:sldId id="823"/>
            <p14:sldId id="836"/>
            <p14:sldId id="826"/>
            <p14:sldId id="837"/>
            <p14:sldId id="834"/>
            <p14:sldId id="839"/>
            <p14:sldId id="818"/>
            <p14:sldId id="840"/>
            <p14:sldId id="820"/>
            <p14:sldId id="824"/>
            <p14:sldId id="841"/>
            <p14:sldId id="829"/>
            <p14:sldId id="842"/>
            <p14:sldId id="843"/>
          </p14:sldIdLst>
        </p14:section>
      </p14:sectionLst>
    </p:ext>
    <p:ext uri="{EFAFB233-063F-42B5-8137-9DF3F51BA10A}">
      <p15:sldGuideLst xmlns:p15="http://schemas.microsoft.com/office/powerpoint/2012/main">
        <p15:guide id="1" orient="horz" pos="3024" userDrawn="1">
          <p15:clr>
            <a:srgbClr val="A4A3A4"/>
          </p15:clr>
        </p15:guide>
        <p15:guide id="2" pos="5376" userDrawn="1">
          <p15:clr>
            <a:srgbClr val="A4A3A4"/>
          </p15:clr>
        </p15:guide>
        <p15:guide id="3" orient="horz" pos="30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9C6D197-7593-53C8-CB87-69E8E95FAB87}" name="Chris Goshow" initials="CG" userId="1cd575692d8bb5c3"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Chris" initials="C" lastIdx="1" clrIdx="0"/>
  <p:cmAuthor id="1" name="CHRIS" initials="CKG" lastIdx="27"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CCCC"/>
    <a:srgbClr val="009900"/>
    <a:srgbClr val="404040"/>
    <a:srgbClr val="1F1F52"/>
    <a:srgbClr val="000033"/>
    <a:srgbClr val="FFFFFF"/>
    <a:srgbClr val="FFFF00"/>
    <a:srgbClr val="DF8C8A"/>
    <a:srgbClr val="000000"/>
    <a:srgbClr val="47A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79" autoAdjust="0"/>
    <p:restoredTop sz="92131" autoAdjust="0"/>
  </p:normalViewPr>
  <p:slideViewPr>
    <p:cSldViewPr snapToGrid="0" snapToObjects="1">
      <p:cViewPr varScale="1">
        <p:scale>
          <a:sx n="71" d="100"/>
          <a:sy n="71" d="100"/>
        </p:scale>
        <p:origin x="696" y="60"/>
      </p:cViewPr>
      <p:guideLst>
        <p:guide orient="horz" pos="3024"/>
        <p:guide pos="5376"/>
        <p:guide orient="horz" pos="3036"/>
      </p:guideLst>
    </p:cSldViewPr>
  </p:slideViewPr>
  <p:outlineViewPr>
    <p:cViewPr>
      <p:scale>
        <a:sx n="33" d="100"/>
        <a:sy n="33" d="100"/>
      </p:scale>
      <p:origin x="0" y="222"/>
    </p:cViewPr>
  </p:outlineViewPr>
  <p:notesTextViewPr>
    <p:cViewPr>
      <p:scale>
        <a:sx n="150" d="100"/>
        <a:sy n="150" d="100"/>
      </p:scale>
      <p:origin x="0" y="0"/>
    </p:cViewPr>
  </p:notesTextViewPr>
  <p:sorterViewPr>
    <p:cViewPr>
      <p:scale>
        <a:sx n="78" d="100"/>
        <a:sy n="78" d="100"/>
      </p:scale>
      <p:origin x="0" y="0"/>
    </p:cViewPr>
  </p:sorterViewPr>
  <p:notesViewPr>
    <p:cSldViewPr snapToGrid="0" snapToObjects="1">
      <p:cViewPr varScale="1">
        <p:scale>
          <a:sx n="78" d="100"/>
          <a:sy n="78" d="100"/>
        </p:scale>
        <p:origin x="3852" y="84"/>
      </p:cViewPr>
      <p:guideLst/>
    </p:cSldViewPr>
  </p:notesViewPr>
  <p:gridSpacing cx="38100" cy="381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70717" cy="480598"/>
          </a:xfrm>
          <a:prstGeom prst="rect">
            <a:avLst/>
          </a:prstGeom>
        </p:spPr>
        <p:txBody>
          <a:bodyPr vert="horz" lIns="88139" tIns="44070" rIns="88139" bIns="44070" rtlCol="0"/>
          <a:lstStyle>
            <a:lvl1pPr algn="l">
              <a:defRPr sz="1200"/>
            </a:lvl1pPr>
          </a:lstStyle>
          <a:p>
            <a:endParaRPr lang="en-US" dirty="0"/>
          </a:p>
        </p:txBody>
      </p:sp>
      <p:sp>
        <p:nvSpPr>
          <p:cNvPr id="3" name="Date Placeholder 2"/>
          <p:cNvSpPr>
            <a:spLocks noGrp="1"/>
          </p:cNvSpPr>
          <p:nvPr>
            <p:ph type="dt" sz="quarter" idx="1"/>
          </p:nvPr>
        </p:nvSpPr>
        <p:spPr>
          <a:xfrm>
            <a:off x="4142776" y="1"/>
            <a:ext cx="3170717" cy="480598"/>
          </a:xfrm>
          <a:prstGeom prst="rect">
            <a:avLst/>
          </a:prstGeom>
        </p:spPr>
        <p:txBody>
          <a:bodyPr vert="horz" lIns="88139" tIns="44070" rIns="88139" bIns="44070" rtlCol="0"/>
          <a:lstStyle>
            <a:lvl1pPr algn="r">
              <a:defRPr sz="1200"/>
            </a:lvl1pPr>
          </a:lstStyle>
          <a:p>
            <a:fld id="{166CF179-1348-43EF-A421-97710D169CE9}" type="datetimeFigureOut">
              <a:rPr lang="en-US" smtClean="0"/>
              <a:pPr/>
              <a:t>12/11/2024</a:t>
            </a:fld>
            <a:endParaRPr lang="en-US" dirty="0"/>
          </a:p>
        </p:txBody>
      </p:sp>
      <p:sp>
        <p:nvSpPr>
          <p:cNvPr id="4" name="Footer Placeholder 3"/>
          <p:cNvSpPr>
            <a:spLocks noGrp="1"/>
          </p:cNvSpPr>
          <p:nvPr>
            <p:ph type="ftr" sz="quarter" idx="2"/>
          </p:nvPr>
        </p:nvSpPr>
        <p:spPr>
          <a:xfrm>
            <a:off x="0" y="9120602"/>
            <a:ext cx="3170717" cy="480598"/>
          </a:xfrm>
          <a:prstGeom prst="rect">
            <a:avLst/>
          </a:prstGeom>
        </p:spPr>
        <p:txBody>
          <a:bodyPr vert="horz" lIns="88139" tIns="44070" rIns="88139" bIns="44070"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2776" y="9120602"/>
            <a:ext cx="3170717" cy="480598"/>
          </a:xfrm>
          <a:prstGeom prst="rect">
            <a:avLst/>
          </a:prstGeom>
        </p:spPr>
        <p:txBody>
          <a:bodyPr vert="horz" lIns="88139" tIns="44070" rIns="88139" bIns="44070" rtlCol="0" anchor="b"/>
          <a:lstStyle>
            <a:lvl1pPr algn="r">
              <a:defRPr sz="1200"/>
            </a:lvl1pPr>
          </a:lstStyle>
          <a:p>
            <a:fld id="{3323E646-DCF6-4130-B73D-657DCA2B504C}" type="slidenum">
              <a:rPr lang="en-US" smtClean="0"/>
              <a:pPr/>
              <a:t>‹#›</a:t>
            </a:fld>
            <a:endParaRPr lang="en-US" dirty="0"/>
          </a:p>
        </p:txBody>
      </p:sp>
    </p:spTree>
    <p:extLst>
      <p:ext uri="{BB962C8B-B14F-4D97-AF65-F5344CB8AC3E}">
        <p14:creationId xmlns:p14="http://schemas.microsoft.com/office/powerpoint/2010/main" val="25957695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88139" tIns="44070" rIns="88139" bIns="44070" rtlCol="0"/>
          <a:lstStyle>
            <a:lvl1pPr algn="l">
              <a:defRPr sz="1200"/>
            </a:lvl1pPr>
          </a:lstStyle>
          <a:p>
            <a:endParaRPr lang="en-US" dirty="0"/>
          </a:p>
        </p:txBody>
      </p:sp>
      <p:sp>
        <p:nvSpPr>
          <p:cNvPr id="3" name="Date Placeholder 2"/>
          <p:cNvSpPr>
            <a:spLocks noGrp="1"/>
          </p:cNvSpPr>
          <p:nvPr>
            <p:ph type="dt" idx="1"/>
          </p:nvPr>
        </p:nvSpPr>
        <p:spPr>
          <a:xfrm>
            <a:off x="4143590" y="0"/>
            <a:ext cx="3169920" cy="480060"/>
          </a:xfrm>
          <a:prstGeom prst="rect">
            <a:avLst/>
          </a:prstGeom>
        </p:spPr>
        <p:txBody>
          <a:bodyPr vert="horz" lIns="88139" tIns="44070" rIns="88139" bIns="44070" rtlCol="0"/>
          <a:lstStyle>
            <a:lvl1pPr algn="r">
              <a:defRPr sz="1200"/>
            </a:lvl1pPr>
          </a:lstStyle>
          <a:p>
            <a:fld id="{0292CEFA-60E7-498F-A36C-37C96AF6982D}" type="datetimeFigureOut">
              <a:rPr lang="en-US" smtClean="0"/>
              <a:pPr/>
              <a:t>12/11/2024</a:t>
            </a:fld>
            <a:endParaRPr lang="en-US" dirty="0"/>
          </a:p>
        </p:txBody>
      </p:sp>
      <p:sp>
        <p:nvSpPr>
          <p:cNvPr id="4" name="Slide Image Placeholder 3"/>
          <p:cNvSpPr>
            <a:spLocks noGrp="1" noRot="1" noChangeAspect="1"/>
          </p:cNvSpPr>
          <p:nvPr>
            <p:ph type="sldImg" idx="2"/>
          </p:nvPr>
        </p:nvSpPr>
        <p:spPr>
          <a:xfrm>
            <a:off x="457200" y="722313"/>
            <a:ext cx="6400800" cy="3600450"/>
          </a:xfrm>
          <a:prstGeom prst="rect">
            <a:avLst/>
          </a:prstGeom>
          <a:noFill/>
          <a:ln w="12700">
            <a:solidFill>
              <a:prstClr val="black"/>
            </a:solidFill>
          </a:ln>
        </p:spPr>
        <p:txBody>
          <a:bodyPr vert="horz" lIns="88139" tIns="44070" rIns="88139" bIns="44070" rtlCol="0" anchor="ctr"/>
          <a:lstStyle/>
          <a:p>
            <a:endParaRPr lang="en-US" dirty="0"/>
          </a:p>
        </p:txBody>
      </p:sp>
      <p:sp>
        <p:nvSpPr>
          <p:cNvPr id="5" name="Notes Placeholder 4"/>
          <p:cNvSpPr>
            <a:spLocks noGrp="1"/>
          </p:cNvSpPr>
          <p:nvPr>
            <p:ph type="body" sz="quarter" idx="3"/>
          </p:nvPr>
        </p:nvSpPr>
        <p:spPr>
          <a:xfrm>
            <a:off x="731521" y="4560570"/>
            <a:ext cx="5852160" cy="4320540"/>
          </a:xfrm>
          <a:prstGeom prst="rect">
            <a:avLst/>
          </a:prstGeom>
        </p:spPr>
        <p:txBody>
          <a:bodyPr vert="horz" lIns="88139" tIns="44070" rIns="88139" bIns="4407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3"/>
            <a:ext cx="3169920" cy="480060"/>
          </a:xfrm>
          <a:prstGeom prst="rect">
            <a:avLst/>
          </a:prstGeom>
        </p:spPr>
        <p:txBody>
          <a:bodyPr vert="horz" lIns="88139" tIns="44070" rIns="88139" bIns="4407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90" y="9119473"/>
            <a:ext cx="3169920" cy="480060"/>
          </a:xfrm>
          <a:prstGeom prst="rect">
            <a:avLst/>
          </a:prstGeom>
        </p:spPr>
        <p:txBody>
          <a:bodyPr vert="horz" lIns="88139" tIns="44070" rIns="88139" bIns="44070" rtlCol="0" anchor="b"/>
          <a:lstStyle>
            <a:lvl1pPr algn="r">
              <a:defRPr sz="1200"/>
            </a:lvl1pPr>
          </a:lstStyle>
          <a:p>
            <a:fld id="{A46A5C72-CA98-4C8B-B9A9-7CB9E3406B92}" type="slidenum">
              <a:rPr lang="en-US" smtClean="0"/>
              <a:pPr/>
              <a:t>‹#›</a:t>
            </a:fld>
            <a:endParaRPr lang="en-US" dirty="0"/>
          </a:p>
        </p:txBody>
      </p:sp>
    </p:spTree>
    <p:extLst>
      <p:ext uri="{BB962C8B-B14F-4D97-AF65-F5344CB8AC3E}">
        <p14:creationId xmlns:p14="http://schemas.microsoft.com/office/powerpoint/2010/main" val="978207964"/>
      </p:ext>
    </p:extLst>
  </p:cSld>
  <p:clrMap bg1="lt1" tx1="dk1" bg2="lt2" tx2="dk2" accent1="accent1" accent2="accent2" accent3="accent3" accent4="accent4" accent5="accent5" accent6="accent6" hlink="hlink" folHlink="folHlink"/>
  <p:notesStyle>
    <a:lvl1pPr marL="0" algn="l" defTabSz="1279009" rtl="0" eaLnBrk="1" latinLnBrk="0" hangingPunct="1">
      <a:defRPr sz="1700" kern="1200">
        <a:solidFill>
          <a:schemeClr val="tx1"/>
        </a:solidFill>
        <a:latin typeface="+mn-lt"/>
        <a:ea typeface="+mn-ea"/>
        <a:cs typeface="+mn-cs"/>
      </a:defRPr>
    </a:lvl1pPr>
    <a:lvl2pPr marL="639505" algn="l" defTabSz="1279009" rtl="0" eaLnBrk="1" latinLnBrk="0" hangingPunct="1">
      <a:defRPr sz="1700" kern="1200">
        <a:solidFill>
          <a:schemeClr val="tx1"/>
        </a:solidFill>
        <a:latin typeface="+mn-lt"/>
        <a:ea typeface="+mn-ea"/>
        <a:cs typeface="+mn-cs"/>
      </a:defRPr>
    </a:lvl2pPr>
    <a:lvl3pPr marL="1279009" algn="l" defTabSz="1279009" rtl="0" eaLnBrk="1" latinLnBrk="0" hangingPunct="1">
      <a:defRPr sz="1700" kern="1200">
        <a:solidFill>
          <a:schemeClr val="tx1"/>
        </a:solidFill>
        <a:latin typeface="+mn-lt"/>
        <a:ea typeface="+mn-ea"/>
        <a:cs typeface="+mn-cs"/>
      </a:defRPr>
    </a:lvl3pPr>
    <a:lvl4pPr marL="1918510" algn="l" defTabSz="1279009" rtl="0" eaLnBrk="1" latinLnBrk="0" hangingPunct="1">
      <a:defRPr sz="1700" kern="1200">
        <a:solidFill>
          <a:schemeClr val="tx1"/>
        </a:solidFill>
        <a:latin typeface="+mn-lt"/>
        <a:ea typeface="+mn-ea"/>
        <a:cs typeface="+mn-cs"/>
      </a:defRPr>
    </a:lvl4pPr>
    <a:lvl5pPr marL="2558014" algn="l" defTabSz="1279009" rtl="0" eaLnBrk="1" latinLnBrk="0" hangingPunct="1">
      <a:defRPr sz="1700" kern="1200">
        <a:solidFill>
          <a:schemeClr val="tx1"/>
        </a:solidFill>
        <a:latin typeface="+mn-lt"/>
        <a:ea typeface="+mn-ea"/>
        <a:cs typeface="+mn-cs"/>
      </a:defRPr>
    </a:lvl5pPr>
    <a:lvl6pPr marL="3197515" algn="l" defTabSz="1279009" rtl="0" eaLnBrk="1" latinLnBrk="0" hangingPunct="1">
      <a:defRPr sz="1700" kern="1200">
        <a:solidFill>
          <a:schemeClr val="tx1"/>
        </a:solidFill>
        <a:latin typeface="+mn-lt"/>
        <a:ea typeface="+mn-ea"/>
        <a:cs typeface="+mn-cs"/>
      </a:defRPr>
    </a:lvl6pPr>
    <a:lvl7pPr marL="3837018" algn="l" defTabSz="1279009" rtl="0" eaLnBrk="1" latinLnBrk="0" hangingPunct="1">
      <a:defRPr sz="1700" kern="1200">
        <a:solidFill>
          <a:schemeClr val="tx1"/>
        </a:solidFill>
        <a:latin typeface="+mn-lt"/>
        <a:ea typeface="+mn-ea"/>
        <a:cs typeface="+mn-cs"/>
      </a:defRPr>
    </a:lvl7pPr>
    <a:lvl8pPr marL="4476521" algn="l" defTabSz="1279009" rtl="0" eaLnBrk="1" latinLnBrk="0" hangingPunct="1">
      <a:defRPr sz="1700" kern="1200">
        <a:solidFill>
          <a:schemeClr val="tx1"/>
        </a:solidFill>
        <a:latin typeface="+mn-lt"/>
        <a:ea typeface="+mn-ea"/>
        <a:cs typeface="+mn-cs"/>
      </a:defRPr>
    </a:lvl8pPr>
    <a:lvl9pPr marL="5116025" algn="l" defTabSz="1279009" rtl="0" eaLnBrk="1" latinLnBrk="0" hangingPunct="1">
      <a:defRPr sz="1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2313"/>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6A5C72-CA98-4C8B-B9A9-7CB9E3406B92}" type="slidenum">
              <a:rPr lang="en-US" smtClean="0"/>
              <a:pPr/>
              <a:t>1</a:t>
            </a:fld>
            <a:endParaRPr lang="en-US" dirty="0"/>
          </a:p>
        </p:txBody>
      </p:sp>
    </p:spTree>
    <p:extLst>
      <p:ext uri="{BB962C8B-B14F-4D97-AF65-F5344CB8AC3E}">
        <p14:creationId xmlns:p14="http://schemas.microsoft.com/office/powerpoint/2010/main" val="3549623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3AB50-AF1D-7CC6-EDA1-2C0743A407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83930F-BA1C-6490-E598-4ADF6F0929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1633A3-4099-A163-9DFC-4C0DFBFC63C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9DD993F-18A2-2242-ECB2-D3A66827B231}"/>
              </a:ext>
            </a:extLst>
          </p:cNvPr>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262822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83432-A489-C091-E71B-7D68DAC947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0D5C2A-A835-4E03-2044-308D42462A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51CFBD-5DB5-BD94-4947-76824A2FF5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70B1524-1290-1803-0A9E-58F960DE86A7}"/>
              </a:ext>
            </a:extLst>
          </p:cNvPr>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101642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BC8DE-C081-157E-8BA9-50DA9077E8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78B3BA-3726-3C8B-47D8-00F9A06F89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F71590-4090-38F7-383D-A0A8650CE46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DAF899D-C938-182B-6513-DB7947FED293}"/>
              </a:ext>
            </a:extLst>
          </p:cNvPr>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123167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358AA-2548-75F9-10FA-271C21D309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73AC1C-93DC-FABC-BB44-FFAA517D99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9E390D-1D7B-F2B7-9C94-4B6A89CFAAE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59989B7-0202-D83E-633E-C3E485EA8B10}"/>
              </a:ext>
            </a:extLst>
          </p:cNvPr>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3899354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11A76-44F0-4FC9-1CD9-4A71FF1EAE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84B48D-2BB1-9E51-6467-101517946D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CB8AFE-5758-7D94-7937-D93EC8A00F2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C7993E6-081A-BDEE-6D39-2FCE7494F587}"/>
              </a:ext>
            </a:extLst>
          </p:cNvPr>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795681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AC9F1-C6A2-756E-0DD4-FCB787C85C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785DF5-FA31-D757-1FBF-1BFDEDF1A7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2391C3-329D-DB5B-56BC-6A5F01C7169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88A631-EF96-64CC-8B23-DD2888DE7593}"/>
              </a:ext>
            </a:extLst>
          </p:cNvPr>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88028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9F1A2-B417-90BE-4444-4D12FF6DEE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096633-2018-FCD7-3D85-280FA27365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C85616-D6AA-B226-481F-BC0149182B1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2718499-A077-A984-F559-DA3FB8AF4BED}"/>
              </a:ext>
            </a:extLst>
          </p:cNvPr>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4226707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98CAC-1CF4-20A9-E2FD-7A4D3F5635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BF5F4D-498B-F1EA-A055-EBED900206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2F435B-0A6E-B143-DE00-F13C63E5A68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5557E7-98D0-C7A7-650E-BEE8DF037C8B}"/>
              </a:ext>
            </a:extLst>
          </p:cNvPr>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37292539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87663-3CF8-8562-D787-1ACC525D28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D12263-C841-83D5-33B2-EEF950CA14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E60A03-BEAF-ED5C-2CDD-031A4563AD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1BB5E75-33E5-1730-CA0D-8726C8EC9967}"/>
              </a:ext>
            </a:extLst>
          </p:cNvPr>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24897218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A31DD-9EBC-C852-9788-4794D78771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F3B774-84DD-AC1F-8B08-567BDDE5F1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3793DB-465C-04C2-3993-599DA6346D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84D0B18-0250-7A6D-1544-FEC5BEB723DF}"/>
              </a:ext>
            </a:extLst>
          </p:cNvPr>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2077063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20204941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7F9ED-481D-8F6A-CB14-55E8BF1BFB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ADDE6C-57F4-253E-CCDB-1C8D35C640D3}"/>
              </a:ext>
            </a:extLst>
          </p:cNvPr>
          <p:cNvSpPr>
            <a:spLocks noGrp="1" noRot="1" noChangeAspect="1"/>
          </p:cNvSpPr>
          <p:nvPr>
            <p:ph type="sldImg"/>
          </p:nvPr>
        </p:nvSpPr>
        <p:spPr>
          <a:xfrm>
            <a:off x="457200" y="722313"/>
            <a:ext cx="6400800" cy="3600450"/>
          </a:xfrm>
        </p:spPr>
      </p:sp>
      <p:sp>
        <p:nvSpPr>
          <p:cNvPr id="3" name="Notes Placeholder 2">
            <a:extLst>
              <a:ext uri="{FF2B5EF4-FFF2-40B4-BE49-F238E27FC236}">
                <a16:creationId xmlns:a16="http://schemas.microsoft.com/office/drawing/2014/main" id="{7825B10D-1A80-4F34-F24F-9B488163601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EE8E51D-208D-4086-F016-8C6B78E211F5}"/>
              </a:ext>
            </a:extLst>
          </p:cNvPr>
          <p:cNvSpPr>
            <a:spLocks noGrp="1"/>
          </p:cNvSpPr>
          <p:nvPr>
            <p:ph type="sldNum" sz="quarter" idx="10"/>
          </p:nvPr>
        </p:nvSpPr>
        <p:spPr/>
        <p:txBody>
          <a:bodyPr/>
          <a:lstStyle/>
          <a:p>
            <a:fld id="{A46A5C72-CA98-4C8B-B9A9-7CB9E3406B92}" type="slidenum">
              <a:rPr lang="en-US" smtClean="0"/>
              <a:pPr/>
              <a:t>21</a:t>
            </a:fld>
            <a:endParaRPr lang="en-US" dirty="0"/>
          </a:p>
        </p:txBody>
      </p:sp>
    </p:spTree>
    <p:extLst>
      <p:ext uri="{BB962C8B-B14F-4D97-AF65-F5344CB8AC3E}">
        <p14:creationId xmlns:p14="http://schemas.microsoft.com/office/powerpoint/2010/main" val="3987527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9F34E-BA6C-F59E-58DC-5C1506D586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E9312E-2FC5-A0D2-B597-E2A929E943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6F68B3-9F58-AB50-F670-15BD3BF6744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3862143-7B13-76D7-74F0-5717CBB70C73}"/>
              </a:ext>
            </a:extLst>
          </p:cNvPr>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2360814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F5DFE-BAA6-52B1-7CEC-D0C903B6B5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31BEBC-B874-F750-2380-75CE88E6FB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950CC7-F03E-65C6-65DE-7B5592211B3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F5C1DDD-4224-1255-E585-1B4E2FDB6602}"/>
              </a:ext>
            </a:extLst>
          </p:cNvPr>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3840674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6A5C72-CA98-4C8B-B9A9-7CB9E3406B92}" type="slidenum">
              <a:rPr lang="en-US" smtClean="0"/>
              <a:pPr/>
              <a:t>6</a:t>
            </a:fld>
            <a:endParaRPr lang="en-US" dirty="0"/>
          </a:p>
        </p:txBody>
      </p:sp>
    </p:spTree>
    <p:extLst>
      <p:ext uri="{BB962C8B-B14F-4D97-AF65-F5344CB8AC3E}">
        <p14:creationId xmlns:p14="http://schemas.microsoft.com/office/powerpoint/2010/main" val="2620943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34E13-69F2-A26A-2A99-21F2C230E2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6C0185-2CCE-B4D7-6EFF-00C6D7DBB4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979704-2C54-44D4-4BE5-71B41AE8EB4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F96E683-C4B3-C2C0-C2BC-5AC1D8D9F9C4}"/>
              </a:ext>
            </a:extLst>
          </p:cNvPr>
          <p:cNvSpPr>
            <a:spLocks noGrp="1"/>
          </p:cNvSpPr>
          <p:nvPr>
            <p:ph type="sldNum" sz="quarter" idx="5"/>
          </p:nvPr>
        </p:nvSpPr>
        <p:spPr/>
        <p:txBody>
          <a:bodyPr/>
          <a:lstStyle/>
          <a:p>
            <a:fld id="{A46A5C72-CA98-4C8B-B9A9-7CB9E3406B92}" type="slidenum">
              <a:rPr lang="en-US" smtClean="0"/>
              <a:pPr/>
              <a:t>7</a:t>
            </a:fld>
            <a:endParaRPr lang="en-US" dirty="0"/>
          </a:p>
        </p:txBody>
      </p:sp>
    </p:spTree>
    <p:extLst>
      <p:ext uri="{BB962C8B-B14F-4D97-AF65-F5344CB8AC3E}">
        <p14:creationId xmlns:p14="http://schemas.microsoft.com/office/powerpoint/2010/main" val="659655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8D499-A07C-D839-8C9D-ACDAED0051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F2BAFE-6ECB-1C88-CEAB-0E4C774060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ED0769-68FF-BAEE-00B0-037B25C4CD9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83A1F70-4EBA-E5F3-6864-821F7CC238A4}"/>
              </a:ext>
            </a:extLst>
          </p:cNvPr>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437932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4560B-22D8-048C-AD54-72A9A8A422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E6B2F4-3226-71D7-C009-C842EE7B8A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E12186-972E-46DF-2AD1-C88B25D0D2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7FB691-467A-CDA7-2FE9-7058D1FEF6B9}"/>
              </a:ext>
            </a:extLst>
          </p:cNvPr>
          <p:cNvSpPr>
            <a:spLocks noGrp="1"/>
          </p:cNvSpPr>
          <p:nvPr>
            <p:ph type="sldNum" sz="quarter" idx="5"/>
          </p:nvPr>
        </p:nvSpPr>
        <p:spPr/>
        <p:txBody>
          <a:bodyPr/>
          <a:lstStyle/>
          <a:p>
            <a:fld id="{A46A5C72-CA98-4C8B-B9A9-7CB9E3406B92}" type="slidenum">
              <a:rPr lang="en-US" smtClean="0"/>
              <a:pPr/>
              <a:t>9</a:t>
            </a:fld>
            <a:endParaRPr lang="en-US" dirty="0"/>
          </a:p>
        </p:txBody>
      </p:sp>
    </p:spTree>
    <p:extLst>
      <p:ext uri="{BB962C8B-B14F-4D97-AF65-F5344CB8AC3E}">
        <p14:creationId xmlns:p14="http://schemas.microsoft.com/office/powerpoint/2010/main" val="334130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F066B-D7D9-0F4D-BCB3-5E52AD375C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0E1FAA-7064-E960-C76D-1D4FA03E69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94EDA8-DF9B-6B5D-AE55-4197FA101D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4CA0309-BD1A-DDF1-03AE-F56FA7AD629E}"/>
              </a:ext>
            </a:extLst>
          </p:cNvPr>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2833721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Title Slide">
    <p:bg>
      <p:bgPr>
        <a:solidFill>
          <a:srgbClr val="00003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3185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ransition Slides">
    <p:spTree>
      <p:nvGrpSpPr>
        <p:cNvPr id="1" name=""/>
        <p:cNvGrpSpPr/>
        <p:nvPr/>
      </p:nvGrpSpPr>
      <p:grpSpPr>
        <a:xfrm>
          <a:off x="0" y="0"/>
          <a:ext cx="0" cy="0"/>
          <a:chOff x="0" y="0"/>
          <a:chExt cx="0" cy="0"/>
        </a:xfrm>
      </p:grpSpPr>
      <p:sp>
        <p:nvSpPr>
          <p:cNvPr id="6" name="Freeform 6">
            <a:extLst>
              <a:ext uri="{FF2B5EF4-FFF2-40B4-BE49-F238E27FC236}">
                <a16:creationId xmlns:a16="http://schemas.microsoft.com/office/drawing/2014/main" id="{FA65EDA1-C7F8-2694-6E27-D074A904F59D}"/>
              </a:ext>
            </a:extLst>
          </p:cNvPr>
          <p:cNvSpPr>
            <a:spLocks/>
          </p:cNvSpPr>
          <p:nvPr userDrawn="1"/>
        </p:nvSpPr>
        <p:spPr bwMode="auto">
          <a:xfrm flipV="1">
            <a:off x="-12" y="37076"/>
            <a:ext cx="17068815" cy="1126523"/>
          </a:xfrm>
          <a:custGeom>
            <a:avLst/>
            <a:gdLst>
              <a:gd name="T0" fmla="*/ 0 w 5828"/>
              <a:gd name="T1" fmla="*/ 0 h 2578"/>
              <a:gd name="T2" fmla="*/ 70 w 5828"/>
              <a:gd name="T3" fmla="*/ 67 h 2578"/>
              <a:gd name="T4" fmla="*/ 152 w 5828"/>
              <a:gd name="T5" fmla="*/ 136 h 2578"/>
              <a:gd name="T6" fmla="*/ 243 w 5828"/>
              <a:gd name="T7" fmla="*/ 204 h 2578"/>
              <a:gd name="T8" fmla="*/ 345 w 5828"/>
              <a:gd name="T9" fmla="*/ 270 h 2578"/>
              <a:gd name="T10" fmla="*/ 458 w 5828"/>
              <a:gd name="T11" fmla="*/ 337 h 2578"/>
              <a:gd name="T12" fmla="*/ 580 w 5828"/>
              <a:gd name="T13" fmla="*/ 403 h 2578"/>
              <a:gd name="T14" fmla="*/ 713 w 5828"/>
              <a:gd name="T15" fmla="*/ 468 h 2578"/>
              <a:gd name="T16" fmla="*/ 858 w 5828"/>
              <a:gd name="T17" fmla="*/ 531 h 2578"/>
              <a:gd name="T18" fmla="*/ 1013 w 5828"/>
              <a:gd name="T19" fmla="*/ 594 h 2578"/>
              <a:gd name="T20" fmla="*/ 1181 w 5828"/>
              <a:gd name="T21" fmla="*/ 654 h 2578"/>
              <a:gd name="T22" fmla="*/ 1358 w 5828"/>
              <a:gd name="T23" fmla="*/ 715 h 2578"/>
              <a:gd name="T24" fmla="*/ 1547 w 5828"/>
              <a:gd name="T25" fmla="*/ 773 h 2578"/>
              <a:gd name="T26" fmla="*/ 1747 w 5828"/>
              <a:gd name="T27" fmla="*/ 829 h 2578"/>
              <a:gd name="T28" fmla="*/ 1959 w 5828"/>
              <a:gd name="T29" fmla="*/ 884 h 2578"/>
              <a:gd name="T30" fmla="*/ 2184 w 5828"/>
              <a:gd name="T31" fmla="*/ 937 h 2578"/>
              <a:gd name="T32" fmla="*/ 2418 w 5828"/>
              <a:gd name="T33" fmla="*/ 987 h 2578"/>
              <a:gd name="T34" fmla="*/ 2662 w 5828"/>
              <a:gd name="T35" fmla="*/ 1032 h 2578"/>
              <a:gd name="T36" fmla="*/ 2910 w 5828"/>
              <a:gd name="T37" fmla="*/ 1071 h 2578"/>
              <a:gd name="T38" fmla="*/ 3157 w 5828"/>
              <a:gd name="T39" fmla="*/ 1102 h 2578"/>
              <a:gd name="T40" fmla="*/ 3407 w 5828"/>
              <a:gd name="T41" fmla="*/ 1126 h 2578"/>
              <a:gd name="T42" fmla="*/ 3654 w 5828"/>
              <a:gd name="T43" fmla="*/ 1144 h 2578"/>
              <a:gd name="T44" fmla="*/ 3898 w 5828"/>
              <a:gd name="T45" fmla="*/ 1153 h 2578"/>
              <a:gd name="T46" fmla="*/ 4138 w 5828"/>
              <a:gd name="T47" fmla="*/ 1157 h 2578"/>
              <a:gd name="T48" fmla="*/ 4371 w 5828"/>
              <a:gd name="T49" fmla="*/ 1156 h 2578"/>
              <a:gd name="T50" fmla="*/ 4597 w 5828"/>
              <a:gd name="T51" fmla="*/ 1146 h 2578"/>
              <a:gd name="T52" fmla="*/ 4813 w 5828"/>
              <a:gd name="T53" fmla="*/ 1132 h 2578"/>
              <a:gd name="T54" fmla="*/ 5019 w 5828"/>
              <a:gd name="T55" fmla="*/ 1112 h 2578"/>
              <a:gd name="T56" fmla="*/ 5211 w 5828"/>
              <a:gd name="T57" fmla="*/ 1085 h 2578"/>
              <a:gd name="T58" fmla="*/ 5390 w 5828"/>
              <a:gd name="T59" fmla="*/ 1052 h 2578"/>
              <a:gd name="T60" fmla="*/ 5554 w 5828"/>
              <a:gd name="T61" fmla="*/ 1016 h 2578"/>
              <a:gd name="T62" fmla="*/ 5699 w 5828"/>
              <a:gd name="T63" fmla="*/ 973 h 2578"/>
              <a:gd name="T64" fmla="*/ 5826 w 5828"/>
              <a:gd name="T65" fmla="*/ 926 h 2578"/>
              <a:gd name="T66" fmla="*/ 0 w 5828"/>
              <a:gd name="T67" fmla="*/ 2578 h 2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828" h="2578">
                <a:moveTo>
                  <a:pt x="0" y="2578"/>
                </a:moveTo>
                <a:lnTo>
                  <a:pt x="0" y="0"/>
                </a:lnTo>
                <a:lnTo>
                  <a:pt x="34" y="33"/>
                </a:lnTo>
                <a:lnTo>
                  <a:pt x="70" y="67"/>
                </a:lnTo>
                <a:lnTo>
                  <a:pt x="109" y="102"/>
                </a:lnTo>
                <a:lnTo>
                  <a:pt x="152" y="136"/>
                </a:lnTo>
                <a:lnTo>
                  <a:pt x="196" y="169"/>
                </a:lnTo>
                <a:lnTo>
                  <a:pt x="243" y="204"/>
                </a:lnTo>
                <a:lnTo>
                  <a:pt x="293" y="238"/>
                </a:lnTo>
                <a:lnTo>
                  <a:pt x="345" y="270"/>
                </a:lnTo>
                <a:lnTo>
                  <a:pt x="399" y="304"/>
                </a:lnTo>
                <a:lnTo>
                  <a:pt x="458" y="337"/>
                </a:lnTo>
                <a:lnTo>
                  <a:pt x="518" y="369"/>
                </a:lnTo>
                <a:lnTo>
                  <a:pt x="580" y="403"/>
                </a:lnTo>
                <a:lnTo>
                  <a:pt x="645" y="435"/>
                </a:lnTo>
                <a:lnTo>
                  <a:pt x="713" y="468"/>
                </a:lnTo>
                <a:lnTo>
                  <a:pt x="785" y="500"/>
                </a:lnTo>
                <a:lnTo>
                  <a:pt x="858" y="531"/>
                </a:lnTo>
                <a:lnTo>
                  <a:pt x="935" y="563"/>
                </a:lnTo>
                <a:lnTo>
                  <a:pt x="1013" y="594"/>
                </a:lnTo>
                <a:lnTo>
                  <a:pt x="1096" y="625"/>
                </a:lnTo>
                <a:lnTo>
                  <a:pt x="1181" y="654"/>
                </a:lnTo>
                <a:lnTo>
                  <a:pt x="1267" y="685"/>
                </a:lnTo>
                <a:lnTo>
                  <a:pt x="1358" y="715"/>
                </a:lnTo>
                <a:lnTo>
                  <a:pt x="1451" y="743"/>
                </a:lnTo>
                <a:lnTo>
                  <a:pt x="1547" y="773"/>
                </a:lnTo>
                <a:lnTo>
                  <a:pt x="1645" y="801"/>
                </a:lnTo>
                <a:lnTo>
                  <a:pt x="1747" y="829"/>
                </a:lnTo>
                <a:lnTo>
                  <a:pt x="1852" y="856"/>
                </a:lnTo>
                <a:lnTo>
                  <a:pt x="1959" y="884"/>
                </a:lnTo>
                <a:lnTo>
                  <a:pt x="2070" y="910"/>
                </a:lnTo>
                <a:lnTo>
                  <a:pt x="2184" y="937"/>
                </a:lnTo>
                <a:lnTo>
                  <a:pt x="2299" y="962"/>
                </a:lnTo>
                <a:lnTo>
                  <a:pt x="2418" y="987"/>
                </a:lnTo>
                <a:lnTo>
                  <a:pt x="2540" y="1011"/>
                </a:lnTo>
                <a:lnTo>
                  <a:pt x="2662" y="1032"/>
                </a:lnTo>
                <a:lnTo>
                  <a:pt x="2786" y="1052"/>
                </a:lnTo>
                <a:lnTo>
                  <a:pt x="2910" y="1071"/>
                </a:lnTo>
                <a:lnTo>
                  <a:pt x="3034" y="1087"/>
                </a:lnTo>
                <a:lnTo>
                  <a:pt x="3157" y="1102"/>
                </a:lnTo>
                <a:lnTo>
                  <a:pt x="3283" y="1114"/>
                </a:lnTo>
                <a:lnTo>
                  <a:pt x="3407" y="1126"/>
                </a:lnTo>
                <a:lnTo>
                  <a:pt x="3530" y="1136"/>
                </a:lnTo>
                <a:lnTo>
                  <a:pt x="3654" y="1144"/>
                </a:lnTo>
                <a:lnTo>
                  <a:pt x="3776" y="1149"/>
                </a:lnTo>
                <a:lnTo>
                  <a:pt x="3898" y="1153"/>
                </a:lnTo>
                <a:lnTo>
                  <a:pt x="4019" y="1156"/>
                </a:lnTo>
                <a:lnTo>
                  <a:pt x="4138" y="1157"/>
                </a:lnTo>
                <a:lnTo>
                  <a:pt x="4255" y="1157"/>
                </a:lnTo>
                <a:lnTo>
                  <a:pt x="4371" y="1156"/>
                </a:lnTo>
                <a:lnTo>
                  <a:pt x="4485" y="1152"/>
                </a:lnTo>
                <a:lnTo>
                  <a:pt x="4597" y="1146"/>
                </a:lnTo>
                <a:lnTo>
                  <a:pt x="4706" y="1140"/>
                </a:lnTo>
                <a:lnTo>
                  <a:pt x="4813" y="1132"/>
                </a:lnTo>
                <a:lnTo>
                  <a:pt x="4918" y="1122"/>
                </a:lnTo>
                <a:lnTo>
                  <a:pt x="5019" y="1112"/>
                </a:lnTo>
                <a:lnTo>
                  <a:pt x="5116" y="1099"/>
                </a:lnTo>
                <a:lnTo>
                  <a:pt x="5211" y="1085"/>
                </a:lnTo>
                <a:lnTo>
                  <a:pt x="5302" y="1070"/>
                </a:lnTo>
                <a:lnTo>
                  <a:pt x="5390" y="1052"/>
                </a:lnTo>
                <a:lnTo>
                  <a:pt x="5475" y="1035"/>
                </a:lnTo>
                <a:lnTo>
                  <a:pt x="5554" y="1016"/>
                </a:lnTo>
                <a:lnTo>
                  <a:pt x="5629" y="995"/>
                </a:lnTo>
                <a:lnTo>
                  <a:pt x="5699" y="973"/>
                </a:lnTo>
                <a:lnTo>
                  <a:pt x="5766" y="950"/>
                </a:lnTo>
                <a:lnTo>
                  <a:pt x="5826" y="926"/>
                </a:lnTo>
                <a:lnTo>
                  <a:pt x="5828" y="2578"/>
                </a:lnTo>
                <a:lnTo>
                  <a:pt x="0" y="2578"/>
                </a:lnTo>
                <a:close/>
              </a:path>
            </a:pathLst>
          </a:custGeom>
          <a:solidFill>
            <a:srgbClr val="00CCCC">
              <a:alpha val="50000"/>
            </a:srgbClr>
          </a:solidFill>
          <a:ln>
            <a:noFill/>
          </a:ln>
        </p:spPr>
        <p:txBody>
          <a:bodyPr/>
          <a:lstStyle/>
          <a:p>
            <a:endParaRPr lang="en-US" sz="4444" dirty="0"/>
          </a:p>
        </p:txBody>
      </p:sp>
      <p:sp>
        <p:nvSpPr>
          <p:cNvPr id="8" name="Freeform 6">
            <a:extLst>
              <a:ext uri="{FF2B5EF4-FFF2-40B4-BE49-F238E27FC236}">
                <a16:creationId xmlns:a16="http://schemas.microsoft.com/office/drawing/2014/main" id="{74D8DAE3-C5AF-6ADC-7F69-A67544DCD4C5}"/>
              </a:ext>
            </a:extLst>
          </p:cNvPr>
          <p:cNvSpPr>
            <a:spLocks/>
          </p:cNvSpPr>
          <p:nvPr userDrawn="1"/>
        </p:nvSpPr>
        <p:spPr bwMode="auto">
          <a:xfrm flipV="1">
            <a:off x="-12" y="-1"/>
            <a:ext cx="17068815" cy="1034903"/>
          </a:xfrm>
          <a:custGeom>
            <a:avLst/>
            <a:gdLst>
              <a:gd name="T0" fmla="*/ 0 w 5828"/>
              <a:gd name="T1" fmla="*/ 0 h 2578"/>
              <a:gd name="T2" fmla="*/ 70 w 5828"/>
              <a:gd name="T3" fmla="*/ 67 h 2578"/>
              <a:gd name="T4" fmla="*/ 152 w 5828"/>
              <a:gd name="T5" fmla="*/ 136 h 2578"/>
              <a:gd name="T6" fmla="*/ 243 w 5828"/>
              <a:gd name="T7" fmla="*/ 204 h 2578"/>
              <a:gd name="T8" fmla="*/ 345 w 5828"/>
              <a:gd name="T9" fmla="*/ 270 h 2578"/>
              <a:gd name="T10" fmla="*/ 458 w 5828"/>
              <a:gd name="T11" fmla="*/ 337 h 2578"/>
              <a:gd name="T12" fmla="*/ 580 w 5828"/>
              <a:gd name="T13" fmla="*/ 403 h 2578"/>
              <a:gd name="T14" fmla="*/ 713 w 5828"/>
              <a:gd name="T15" fmla="*/ 468 h 2578"/>
              <a:gd name="T16" fmla="*/ 858 w 5828"/>
              <a:gd name="T17" fmla="*/ 531 h 2578"/>
              <a:gd name="T18" fmla="*/ 1013 w 5828"/>
              <a:gd name="T19" fmla="*/ 594 h 2578"/>
              <a:gd name="T20" fmla="*/ 1181 w 5828"/>
              <a:gd name="T21" fmla="*/ 654 h 2578"/>
              <a:gd name="T22" fmla="*/ 1358 w 5828"/>
              <a:gd name="T23" fmla="*/ 715 h 2578"/>
              <a:gd name="T24" fmla="*/ 1547 w 5828"/>
              <a:gd name="T25" fmla="*/ 773 h 2578"/>
              <a:gd name="T26" fmla="*/ 1747 w 5828"/>
              <a:gd name="T27" fmla="*/ 829 h 2578"/>
              <a:gd name="T28" fmla="*/ 1959 w 5828"/>
              <a:gd name="T29" fmla="*/ 884 h 2578"/>
              <a:gd name="T30" fmla="*/ 2184 w 5828"/>
              <a:gd name="T31" fmla="*/ 937 h 2578"/>
              <a:gd name="T32" fmla="*/ 2418 w 5828"/>
              <a:gd name="T33" fmla="*/ 987 h 2578"/>
              <a:gd name="T34" fmla="*/ 2662 w 5828"/>
              <a:gd name="T35" fmla="*/ 1032 h 2578"/>
              <a:gd name="T36" fmla="*/ 2910 w 5828"/>
              <a:gd name="T37" fmla="*/ 1071 h 2578"/>
              <a:gd name="T38" fmla="*/ 3157 w 5828"/>
              <a:gd name="T39" fmla="*/ 1102 h 2578"/>
              <a:gd name="T40" fmla="*/ 3407 w 5828"/>
              <a:gd name="T41" fmla="*/ 1126 h 2578"/>
              <a:gd name="T42" fmla="*/ 3654 w 5828"/>
              <a:gd name="T43" fmla="*/ 1144 h 2578"/>
              <a:gd name="T44" fmla="*/ 3898 w 5828"/>
              <a:gd name="T45" fmla="*/ 1153 h 2578"/>
              <a:gd name="T46" fmla="*/ 4138 w 5828"/>
              <a:gd name="T47" fmla="*/ 1157 h 2578"/>
              <a:gd name="T48" fmla="*/ 4371 w 5828"/>
              <a:gd name="T49" fmla="*/ 1156 h 2578"/>
              <a:gd name="T50" fmla="*/ 4597 w 5828"/>
              <a:gd name="T51" fmla="*/ 1146 h 2578"/>
              <a:gd name="T52" fmla="*/ 4813 w 5828"/>
              <a:gd name="T53" fmla="*/ 1132 h 2578"/>
              <a:gd name="T54" fmla="*/ 5019 w 5828"/>
              <a:gd name="T55" fmla="*/ 1112 h 2578"/>
              <a:gd name="T56" fmla="*/ 5211 w 5828"/>
              <a:gd name="T57" fmla="*/ 1085 h 2578"/>
              <a:gd name="T58" fmla="*/ 5390 w 5828"/>
              <a:gd name="T59" fmla="*/ 1052 h 2578"/>
              <a:gd name="T60" fmla="*/ 5554 w 5828"/>
              <a:gd name="T61" fmla="*/ 1016 h 2578"/>
              <a:gd name="T62" fmla="*/ 5699 w 5828"/>
              <a:gd name="T63" fmla="*/ 973 h 2578"/>
              <a:gd name="T64" fmla="*/ 5826 w 5828"/>
              <a:gd name="T65" fmla="*/ 926 h 2578"/>
              <a:gd name="T66" fmla="*/ 0 w 5828"/>
              <a:gd name="T67" fmla="*/ 2578 h 2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828" h="2578">
                <a:moveTo>
                  <a:pt x="0" y="2578"/>
                </a:moveTo>
                <a:lnTo>
                  <a:pt x="0" y="0"/>
                </a:lnTo>
                <a:lnTo>
                  <a:pt x="34" y="33"/>
                </a:lnTo>
                <a:lnTo>
                  <a:pt x="70" y="67"/>
                </a:lnTo>
                <a:lnTo>
                  <a:pt x="109" y="102"/>
                </a:lnTo>
                <a:lnTo>
                  <a:pt x="152" y="136"/>
                </a:lnTo>
                <a:lnTo>
                  <a:pt x="196" y="169"/>
                </a:lnTo>
                <a:lnTo>
                  <a:pt x="243" y="204"/>
                </a:lnTo>
                <a:lnTo>
                  <a:pt x="293" y="238"/>
                </a:lnTo>
                <a:lnTo>
                  <a:pt x="345" y="270"/>
                </a:lnTo>
                <a:lnTo>
                  <a:pt x="399" y="304"/>
                </a:lnTo>
                <a:lnTo>
                  <a:pt x="458" y="337"/>
                </a:lnTo>
                <a:lnTo>
                  <a:pt x="518" y="369"/>
                </a:lnTo>
                <a:lnTo>
                  <a:pt x="580" y="403"/>
                </a:lnTo>
                <a:lnTo>
                  <a:pt x="645" y="435"/>
                </a:lnTo>
                <a:lnTo>
                  <a:pt x="713" y="468"/>
                </a:lnTo>
                <a:lnTo>
                  <a:pt x="785" y="500"/>
                </a:lnTo>
                <a:lnTo>
                  <a:pt x="858" y="531"/>
                </a:lnTo>
                <a:lnTo>
                  <a:pt x="935" y="563"/>
                </a:lnTo>
                <a:lnTo>
                  <a:pt x="1013" y="594"/>
                </a:lnTo>
                <a:lnTo>
                  <a:pt x="1096" y="625"/>
                </a:lnTo>
                <a:lnTo>
                  <a:pt x="1181" y="654"/>
                </a:lnTo>
                <a:lnTo>
                  <a:pt x="1267" y="685"/>
                </a:lnTo>
                <a:lnTo>
                  <a:pt x="1358" y="715"/>
                </a:lnTo>
                <a:lnTo>
                  <a:pt x="1451" y="743"/>
                </a:lnTo>
                <a:lnTo>
                  <a:pt x="1547" y="773"/>
                </a:lnTo>
                <a:lnTo>
                  <a:pt x="1645" y="801"/>
                </a:lnTo>
                <a:lnTo>
                  <a:pt x="1747" y="829"/>
                </a:lnTo>
                <a:lnTo>
                  <a:pt x="1852" y="856"/>
                </a:lnTo>
                <a:lnTo>
                  <a:pt x="1959" y="884"/>
                </a:lnTo>
                <a:lnTo>
                  <a:pt x="2070" y="910"/>
                </a:lnTo>
                <a:lnTo>
                  <a:pt x="2184" y="937"/>
                </a:lnTo>
                <a:lnTo>
                  <a:pt x="2299" y="962"/>
                </a:lnTo>
                <a:lnTo>
                  <a:pt x="2418" y="987"/>
                </a:lnTo>
                <a:lnTo>
                  <a:pt x="2540" y="1011"/>
                </a:lnTo>
                <a:lnTo>
                  <a:pt x="2662" y="1032"/>
                </a:lnTo>
                <a:lnTo>
                  <a:pt x="2786" y="1052"/>
                </a:lnTo>
                <a:lnTo>
                  <a:pt x="2910" y="1071"/>
                </a:lnTo>
                <a:lnTo>
                  <a:pt x="3034" y="1087"/>
                </a:lnTo>
                <a:lnTo>
                  <a:pt x="3157" y="1102"/>
                </a:lnTo>
                <a:lnTo>
                  <a:pt x="3283" y="1114"/>
                </a:lnTo>
                <a:lnTo>
                  <a:pt x="3407" y="1126"/>
                </a:lnTo>
                <a:lnTo>
                  <a:pt x="3530" y="1136"/>
                </a:lnTo>
                <a:lnTo>
                  <a:pt x="3654" y="1144"/>
                </a:lnTo>
                <a:lnTo>
                  <a:pt x="3776" y="1149"/>
                </a:lnTo>
                <a:lnTo>
                  <a:pt x="3898" y="1153"/>
                </a:lnTo>
                <a:lnTo>
                  <a:pt x="4019" y="1156"/>
                </a:lnTo>
                <a:lnTo>
                  <a:pt x="4138" y="1157"/>
                </a:lnTo>
                <a:lnTo>
                  <a:pt x="4255" y="1157"/>
                </a:lnTo>
                <a:lnTo>
                  <a:pt x="4371" y="1156"/>
                </a:lnTo>
                <a:lnTo>
                  <a:pt x="4485" y="1152"/>
                </a:lnTo>
                <a:lnTo>
                  <a:pt x="4597" y="1146"/>
                </a:lnTo>
                <a:lnTo>
                  <a:pt x="4706" y="1140"/>
                </a:lnTo>
                <a:lnTo>
                  <a:pt x="4813" y="1132"/>
                </a:lnTo>
                <a:lnTo>
                  <a:pt x="4918" y="1122"/>
                </a:lnTo>
                <a:lnTo>
                  <a:pt x="5019" y="1112"/>
                </a:lnTo>
                <a:lnTo>
                  <a:pt x="5116" y="1099"/>
                </a:lnTo>
                <a:lnTo>
                  <a:pt x="5211" y="1085"/>
                </a:lnTo>
                <a:lnTo>
                  <a:pt x="5302" y="1070"/>
                </a:lnTo>
                <a:lnTo>
                  <a:pt x="5390" y="1052"/>
                </a:lnTo>
                <a:lnTo>
                  <a:pt x="5475" y="1035"/>
                </a:lnTo>
                <a:lnTo>
                  <a:pt x="5554" y="1016"/>
                </a:lnTo>
                <a:lnTo>
                  <a:pt x="5629" y="995"/>
                </a:lnTo>
                <a:lnTo>
                  <a:pt x="5699" y="973"/>
                </a:lnTo>
                <a:lnTo>
                  <a:pt x="5766" y="950"/>
                </a:lnTo>
                <a:lnTo>
                  <a:pt x="5826" y="926"/>
                </a:lnTo>
                <a:lnTo>
                  <a:pt x="5828" y="2578"/>
                </a:lnTo>
                <a:lnTo>
                  <a:pt x="0" y="2578"/>
                </a:lnTo>
                <a:close/>
              </a:path>
            </a:pathLst>
          </a:custGeom>
          <a:solidFill>
            <a:srgbClr val="000033"/>
          </a:solidFill>
          <a:ln>
            <a:noFill/>
          </a:ln>
        </p:spPr>
        <p:txBody>
          <a:bodyPr/>
          <a:lstStyle/>
          <a:p>
            <a:endParaRPr lang="en-US" sz="4444" dirty="0"/>
          </a:p>
        </p:txBody>
      </p:sp>
      <p:pic>
        <p:nvPicPr>
          <p:cNvPr id="3" name="Picture 2" descr="A picture containing text, clipart&#10;&#10;Description automatically generated">
            <a:extLst>
              <a:ext uri="{FF2B5EF4-FFF2-40B4-BE49-F238E27FC236}">
                <a16:creationId xmlns:a16="http://schemas.microsoft.com/office/drawing/2014/main" id="{8EE36B49-E1EB-5BE9-90FE-3B235D30B1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949" y="72810"/>
            <a:ext cx="3657600" cy="561109"/>
          </a:xfrm>
          <a:prstGeom prst="rect">
            <a:avLst/>
          </a:prstGeom>
        </p:spPr>
      </p:pic>
      <p:sp>
        <p:nvSpPr>
          <p:cNvPr id="4" name="Freeform 6">
            <a:extLst>
              <a:ext uri="{FF2B5EF4-FFF2-40B4-BE49-F238E27FC236}">
                <a16:creationId xmlns:a16="http://schemas.microsoft.com/office/drawing/2014/main" id="{2203A4C1-3EE3-E7DA-B6D9-978044AFC37D}"/>
              </a:ext>
            </a:extLst>
          </p:cNvPr>
          <p:cNvSpPr>
            <a:spLocks/>
          </p:cNvSpPr>
          <p:nvPr userDrawn="1"/>
        </p:nvSpPr>
        <p:spPr bwMode="auto">
          <a:xfrm rot="10800000" flipV="1">
            <a:off x="-15" y="8456934"/>
            <a:ext cx="17068800" cy="1126523"/>
          </a:xfrm>
          <a:custGeom>
            <a:avLst/>
            <a:gdLst>
              <a:gd name="T0" fmla="*/ 0 w 5828"/>
              <a:gd name="T1" fmla="*/ 0 h 2578"/>
              <a:gd name="T2" fmla="*/ 70 w 5828"/>
              <a:gd name="T3" fmla="*/ 67 h 2578"/>
              <a:gd name="T4" fmla="*/ 152 w 5828"/>
              <a:gd name="T5" fmla="*/ 136 h 2578"/>
              <a:gd name="T6" fmla="*/ 243 w 5828"/>
              <a:gd name="T7" fmla="*/ 204 h 2578"/>
              <a:gd name="T8" fmla="*/ 345 w 5828"/>
              <a:gd name="T9" fmla="*/ 270 h 2578"/>
              <a:gd name="T10" fmla="*/ 458 w 5828"/>
              <a:gd name="T11" fmla="*/ 337 h 2578"/>
              <a:gd name="T12" fmla="*/ 580 w 5828"/>
              <a:gd name="T13" fmla="*/ 403 h 2578"/>
              <a:gd name="T14" fmla="*/ 713 w 5828"/>
              <a:gd name="T15" fmla="*/ 468 h 2578"/>
              <a:gd name="T16" fmla="*/ 858 w 5828"/>
              <a:gd name="T17" fmla="*/ 531 h 2578"/>
              <a:gd name="T18" fmla="*/ 1013 w 5828"/>
              <a:gd name="T19" fmla="*/ 594 h 2578"/>
              <a:gd name="T20" fmla="*/ 1181 w 5828"/>
              <a:gd name="T21" fmla="*/ 654 h 2578"/>
              <a:gd name="T22" fmla="*/ 1358 w 5828"/>
              <a:gd name="T23" fmla="*/ 715 h 2578"/>
              <a:gd name="T24" fmla="*/ 1547 w 5828"/>
              <a:gd name="T25" fmla="*/ 773 h 2578"/>
              <a:gd name="T26" fmla="*/ 1747 w 5828"/>
              <a:gd name="T27" fmla="*/ 829 h 2578"/>
              <a:gd name="T28" fmla="*/ 1959 w 5828"/>
              <a:gd name="T29" fmla="*/ 884 h 2578"/>
              <a:gd name="T30" fmla="*/ 2184 w 5828"/>
              <a:gd name="T31" fmla="*/ 937 h 2578"/>
              <a:gd name="T32" fmla="*/ 2418 w 5828"/>
              <a:gd name="T33" fmla="*/ 987 h 2578"/>
              <a:gd name="T34" fmla="*/ 2662 w 5828"/>
              <a:gd name="T35" fmla="*/ 1032 h 2578"/>
              <a:gd name="T36" fmla="*/ 2910 w 5828"/>
              <a:gd name="T37" fmla="*/ 1071 h 2578"/>
              <a:gd name="T38" fmla="*/ 3157 w 5828"/>
              <a:gd name="T39" fmla="*/ 1102 h 2578"/>
              <a:gd name="T40" fmla="*/ 3407 w 5828"/>
              <a:gd name="T41" fmla="*/ 1126 h 2578"/>
              <a:gd name="T42" fmla="*/ 3654 w 5828"/>
              <a:gd name="T43" fmla="*/ 1144 h 2578"/>
              <a:gd name="T44" fmla="*/ 3898 w 5828"/>
              <a:gd name="T45" fmla="*/ 1153 h 2578"/>
              <a:gd name="T46" fmla="*/ 4138 w 5828"/>
              <a:gd name="T47" fmla="*/ 1157 h 2578"/>
              <a:gd name="T48" fmla="*/ 4371 w 5828"/>
              <a:gd name="T49" fmla="*/ 1156 h 2578"/>
              <a:gd name="T50" fmla="*/ 4597 w 5828"/>
              <a:gd name="T51" fmla="*/ 1146 h 2578"/>
              <a:gd name="T52" fmla="*/ 4813 w 5828"/>
              <a:gd name="T53" fmla="*/ 1132 h 2578"/>
              <a:gd name="T54" fmla="*/ 5019 w 5828"/>
              <a:gd name="T55" fmla="*/ 1112 h 2578"/>
              <a:gd name="T56" fmla="*/ 5211 w 5828"/>
              <a:gd name="T57" fmla="*/ 1085 h 2578"/>
              <a:gd name="T58" fmla="*/ 5390 w 5828"/>
              <a:gd name="T59" fmla="*/ 1052 h 2578"/>
              <a:gd name="T60" fmla="*/ 5554 w 5828"/>
              <a:gd name="T61" fmla="*/ 1016 h 2578"/>
              <a:gd name="T62" fmla="*/ 5699 w 5828"/>
              <a:gd name="T63" fmla="*/ 973 h 2578"/>
              <a:gd name="T64" fmla="*/ 5826 w 5828"/>
              <a:gd name="T65" fmla="*/ 926 h 2578"/>
              <a:gd name="T66" fmla="*/ 0 w 5828"/>
              <a:gd name="T67" fmla="*/ 2578 h 2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828" h="2578">
                <a:moveTo>
                  <a:pt x="0" y="2578"/>
                </a:moveTo>
                <a:lnTo>
                  <a:pt x="0" y="0"/>
                </a:lnTo>
                <a:lnTo>
                  <a:pt x="34" y="33"/>
                </a:lnTo>
                <a:lnTo>
                  <a:pt x="70" y="67"/>
                </a:lnTo>
                <a:lnTo>
                  <a:pt x="109" y="102"/>
                </a:lnTo>
                <a:lnTo>
                  <a:pt x="152" y="136"/>
                </a:lnTo>
                <a:lnTo>
                  <a:pt x="196" y="169"/>
                </a:lnTo>
                <a:lnTo>
                  <a:pt x="243" y="204"/>
                </a:lnTo>
                <a:lnTo>
                  <a:pt x="293" y="238"/>
                </a:lnTo>
                <a:lnTo>
                  <a:pt x="345" y="270"/>
                </a:lnTo>
                <a:lnTo>
                  <a:pt x="399" y="304"/>
                </a:lnTo>
                <a:lnTo>
                  <a:pt x="458" y="337"/>
                </a:lnTo>
                <a:lnTo>
                  <a:pt x="518" y="369"/>
                </a:lnTo>
                <a:lnTo>
                  <a:pt x="580" y="403"/>
                </a:lnTo>
                <a:lnTo>
                  <a:pt x="645" y="435"/>
                </a:lnTo>
                <a:lnTo>
                  <a:pt x="713" y="468"/>
                </a:lnTo>
                <a:lnTo>
                  <a:pt x="785" y="500"/>
                </a:lnTo>
                <a:lnTo>
                  <a:pt x="858" y="531"/>
                </a:lnTo>
                <a:lnTo>
                  <a:pt x="935" y="563"/>
                </a:lnTo>
                <a:lnTo>
                  <a:pt x="1013" y="594"/>
                </a:lnTo>
                <a:lnTo>
                  <a:pt x="1096" y="625"/>
                </a:lnTo>
                <a:lnTo>
                  <a:pt x="1181" y="654"/>
                </a:lnTo>
                <a:lnTo>
                  <a:pt x="1267" y="685"/>
                </a:lnTo>
                <a:lnTo>
                  <a:pt x="1358" y="715"/>
                </a:lnTo>
                <a:lnTo>
                  <a:pt x="1451" y="743"/>
                </a:lnTo>
                <a:lnTo>
                  <a:pt x="1547" y="773"/>
                </a:lnTo>
                <a:lnTo>
                  <a:pt x="1645" y="801"/>
                </a:lnTo>
                <a:lnTo>
                  <a:pt x="1747" y="829"/>
                </a:lnTo>
                <a:lnTo>
                  <a:pt x="1852" y="856"/>
                </a:lnTo>
                <a:lnTo>
                  <a:pt x="1959" y="884"/>
                </a:lnTo>
                <a:lnTo>
                  <a:pt x="2070" y="910"/>
                </a:lnTo>
                <a:lnTo>
                  <a:pt x="2184" y="937"/>
                </a:lnTo>
                <a:lnTo>
                  <a:pt x="2299" y="962"/>
                </a:lnTo>
                <a:lnTo>
                  <a:pt x="2418" y="987"/>
                </a:lnTo>
                <a:lnTo>
                  <a:pt x="2540" y="1011"/>
                </a:lnTo>
                <a:lnTo>
                  <a:pt x="2662" y="1032"/>
                </a:lnTo>
                <a:lnTo>
                  <a:pt x="2786" y="1052"/>
                </a:lnTo>
                <a:lnTo>
                  <a:pt x="2910" y="1071"/>
                </a:lnTo>
                <a:lnTo>
                  <a:pt x="3034" y="1087"/>
                </a:lnTo>
                <a:lnTo>
                  <a:pt x="3157" y="1102"/>
                </a:lnTo>
                <a:lnTo>
                  <a:pt x="3283" y="1114"/>
                </a:lnTo>
                <a:lnTo>
                  <a:pt x="3407" y="1126"/>
                </a:lnTo>
                <a:lnTo>
                  <a:pt x="3530" y="1136"/>
                </a:lnTo>
                <a:lnTo>
                  <a:pt x="3654" y="1144"/>
                </a:lnTo>
                <a:lnTo>
                  <a:pt x="3776" y="1149"/>
                </a:lnTo>
                <a:lnTo>
                  <a:pt x="3898" y="1153"/>
                </a:lnTo>
                <a:lnTo>
                  <a:pt x="4019" y="1156"/>
                </a:lnTo>
                <a:lnTo>
                  <a:pt x="4138" y="1157"/>
                </a:lnTo>
                <a:lnTo>
                  <a:pt x="4255" y="1157"/>
                </a:lnTo>
                <a:lnTo>
                  <a:pt x="4371" y="1156"/>
                </a:lnTo>
                <a:lnTo>
                  <a:pt x="4485" y="1152"/>
                </a:lnTo>
                <a:lnTo>
                  <a:pt x="4597" y="1146"/>
                </a:lnTo>
                <a:lnTo>
                  <a:pt x="4706" y="1140"/>
                </a:lnTo>
                <a:lnTo>
                  <a:pt x="4813" y="1132"/>
                </a:lnTo>
                <a:lnTo>
                  <a:pt x="4918" y="1122"/>
                </a:lnTo>
                <a:lnTo>
                  <a:pt x="5019" y="1112"/>
                </a:lnTo>
                <a:lnTo>
                  <a:pt x="5116" y="1099"/>
                </a:lnTo>
                <a:lnTo>
                  <a:pt x="5211" y="1085"/>
                </a:lnTo>
                <a:lnTo>
                  <a:pt x="5302" y="1070"/>
                </a:lnTo>
                <a:lnTo>
                  <a:pt x="5390" y="1052"/>
                </a:lnTo>
                <a:lnTo>
                  <a:pt x="5475" y="1035"/>
                </a:lnTo>
                <a:lnTo>
                  <a:pt x="5554" y="1016"/>
                </a:lnTo>
                <a:lnTo>
                  <a:pt x="5629" y="995"/>
                </a:lnTo>
                <a:lnTo>
                  <a:pt x="5699" y="973"/>
                </a:lnTo>
                <a:lnTo>
                  <a:pt x="5766" y="950"/>
                </a:lnTo>
                <a:lnTo>
                  <a:pt x="5826" y="926"/>
                </a:lnTo>
                <a:lnTo>
                  <a:pt x="5828" y="2578"/>
                </a:lnTo>
                <a:lnTo>
                  <a:pt x="0" y="2578"/>
                </a:lnTo>
                <a:close/>
              </a:path>
            </a:pathLst>
          </a:custGeom>
          <a:solidFill>
            <a:srgbClr val="00CCCC">
              <a:alpha val="50000"/>
            </a:srgbClr>
          </a:solidFill>
          <a:ln>
            <a:noFill/>
          </a:ln>
        </p:spPr>
        <p:txBody>
          <a:bodyPr/>
          <a:lstStyle/>
          <a:p>
            <a:endParaRPr lang="en-US" sz="4444" dirty="0"/>
          </a:p>
        </p:txBody>
      </p:sp>
      <p:sp>
        <p:nvSpPr>
          <p:cNvPr id="5" name="Freeform 6">
            <a:extLst>
              <a:ext uri="{FF2B5EF4-FFF2-40B4-BE49-F238E27FC236}">
                <a16:creationId xmlns:a16="http://schemas.microsoft.com/office/drawing/2014/main" id="{101F0011-3B96-E1B5-8060-12BC3F2C79AE}"/>
              </a:ext>
            </a:extLst>
          </p:cNvPr>
          <p:cNvSpPr>
            <a:spLocks/>
          </p:cNvSpPr>
          <p:nvPr userDrawn="1"/>
        </p:nvSpPr>
        <p:spPr bwMode="auto">
          <a:xfrm rot="10800000" flipV="1">
            <a:off x="-15" y="8566304"/>
            <a:ext cx="17068800" cy="1034903"/>
          </a:xfrm>
          <a:custGeom>
            <a:avLst/>
            <a:gdLst>
              <a:gd name="T0" fmla="*/ 0 w 5828"/>
              <a:gd name="T1" fmla="*/ 0 h 2578"/>
              <a:gd name="T2" fmla="*/ 70 w 5828"/>
              <a:gd name="T3" fmla="*/ 67 h 2578"/>
              <a:gd name="T4" fmla="*/ 152 w 5828"/>
              <a:gd name="T5" fmla="*/ 136 h 2578"/>
              <a:gd name="T6" fmla="*/ 243 w 5828"/>
              <a:gd name="T7" fmla="*/ 204 h 2578"/>
              <a:gd name="T8" fmla="*/ 345 w 5828"/>
              <a:gd name="T9" fmla="*/ 270 h 2578"/>
              <a:gd name="T10" fmla="*/ 458 w 5828"/>
              <a:gd name="T11" fmla="*/ 337 h 2578"/>
              <a:gd name="T12" fmla="*/ 580 w 5828"/>
              <a:gd name="T13" fmla="*/ 403 h 2578"/>
              <a:gd name="T14" fmla="*/ 713 w 5828"/>
              <a:gd name="T15" fmla="*/ 468 h 2578"/>
              <a:gd name="T16" fmla="*/ 858 w 5828"/>
              <a:gd name="T17" fmla="*/ 531 h 2578"/>
              <a:gd name="T18" fmla="*/ 1013 w 5828"/>
              <a:gd name="T19" fmla="*/ 594 h 2578"/>
              <a:gd name="T20" fmla="*/ 1181 w 5828"/>
              <a:gd name="T21" fmla="*/ 654 h 2578"/>
              <a:gd name="T22" fmla="*/ 1358 w 5828"/>
              <a:gd name="T23" fmla="*/ 715 h 2578"/>
              <a:gd name="T24" fmla="*/ 1547 w 5828"/>
              <a:gd name="T25" fmla="*/ 773 h 2578"/>
              <a:gd name="T26" fmla="*/ 1747 w 5828"/>
              <a:gd name="T27" fmla="*/ 829 h 2578"/>
              <a:gd name="T28" fmla="*/ 1959 w 5828"/>
              <a:gd name="T29" fmla="*/ 884 h 2578"/>
              <a:gd name="T30" fmla="*/ 2184 w 5828"/>
              <a:gd name="T31" fmla="*/ 937 h 2578"/>
              <a:gd name="T32" fmla="*/ 2418 w 5828"/>
              <a:gd name="T33" fmla="*/ 987 h 2578"/>
              <a:gd name="T34" fmla="*/ 2662 w 5828"/>
              <a:gd name="T35" fmla="*/ 1032 h 2578"/>
              <a:gd name="T36" fmla="*/ 2910 w 5828"/>
              <a:gd name="T37" fmla="*/ 1071 h 2578"/>
              <a:gd name="T38" fmla="*/ 3157 w 5828"/>
              <a:gd name="T39" fmla="*/ 1102 h 2578"/>
              <a:gd name="T40" fmla="*/ 3407 w 5828"/>
              <a:gd name="T41" fmla="*/ 1126 h 2578"/>
              <a:gd name="T42" fmla="*/ 3654 w 5828"/>
              <a:gd name="T43" fmla="*/ 1144 h 2578"/>
              <a:gd name="T44" fmla="*/ 3898 w 5828"/>
              <a:gd name="T45" fmla="*/ 1153 h 2578"/>
              <a:gd name="T46" fmla="*/ 4138 w 5828"/>
              <a:gd name="T47" fmla="*/ 1157 h 2578"/>
              <a:gd name="T48" fmla="*/ 4371 w 5828"/>
              <a:gd name="T49" fmla="*/ 1156 h 2578"/>
              <a:gd name="T50" fmla="*/ 4597 w 5828"/>
              <a:gd name="T51" fmla="*/ 1146 h 2578"/>
              <a:gd name="T52" fmla="*/ 4813 w 5828"/>
              <a:gd name="T53" fmla="*/ 1132 h 2578"/>
              <a:gd name="T54" fmla="*/ 5019 w 5828"/>
              <a:gd name="T55" fmla="*/ 1112 h 2578"/>
              <a:gd name="T56" fmla="*/ 5211 w 5828"/>
              <a:gd name="T57" fmla="*/ 1085 h 2578"/>
              <a:gd name="T58" fmla="*/ 5390 w 5828"/>
              <a:gd name="T59" fmla="*/ 1052 h 2578"/>
              <a:gd name="T60" fmla="*/ 5554 w 5828"/>
              <a:gd name="T61" fmla="*/ 1016 h 2578"/>
              <a:gd name="T62" fmla="*/ 5699 w 5828"/>
              <a:gd name="T63" fmla="*/ 973 h 2578"/>
              <a:gd name="T64" fmla="*/ 5826 w 5828"/>
              <a:gd name="T65" fmla="*/ 926 h 2578"/>
              <a:gd name="T66" fmla="*/ 0 w 5828"/>
              <a:gd name="T67" fmla="*/ 2578 h 2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828" h="2578">
                <a:moveTo>
                  <a:pt x="0" y="2578"/>
                </a:moveTo>
                <a:lnTo>
                  <a:pt x="0" y="0"/>
                </a:lnTo>
                <a:lnTo>
                  <a:pt x="34" y="33"/>
                </a:lnTo>
                <a:lnTo>
                  <a:pt x="70" y="67"/>
                </a:lnTo>
                <a:lnTo>
                  <a:pt x="109" y="102"/>
                </a:lnTo>
                <a:lnTo>
                  <a:pt x="152" y="136"/>
                </a:lnTo>
                <a:lnTo>
                  <a:pt x="196" y="169"/>
                </a:lnTo>
                <a:lnTo>
                  <a:pt x="243" y="204"/>
                </a:lnTo>
                <a:lnTo>
                  <a:pt x="293" y="238"/>
                </a:lnTo>
                <a:lnTo>
                  <a:pt x="345" y="270"/>
                </a:lnTo>
                <a:lnTo>
                  <a:pt x="399" y="304"/>
                </a:lnTo>
                <a:lnTo>
                  <a:pt x="458" y="337"/>
                </a:lnTo>
                <a:lnTo>
                  <a:pt x="518" y="369"/>
                </a:lnTo>
                <a:lnTo>
                  <a:pt x="580" y="403"/>
                </a:lnTo>
                <a:lnTo>
                  <a:pt x="645" y="435"/>
                </a:lnTo>
                <a:lnTo>
                  <a:pt x="713" y="468"/>
                </a:lnTo>
                <a:lnTo>
                  <a:pt x="785" y="500"/>
                </a:lnTo>
                <a:lnTo>
                  <a:pt x="858" y="531"/>
                </a:lnTo>
                <a:lnTo>
                  <a:pt x="935" y="563"/>
                </a:lnTo>
                <a:lnTo>
                  <a:pt x="1013" y="594"/>
                </a:lnTo>
                <a:lnTo>
                  <a:pt x="1096" y="625"/>
                </a:lnTo>
                <a:lnTo>
                  <a:pt x="1181" y="654"/>
                </a:lnTo>
                <a:lnTo>
                  <a:pt x="1267" y="685"/>
                </a:lnTo>
                <a:lnTo>
                  <a:pt x="1358" y="715"/>
                </a:lnTo>
                <a:lnTo>
                  <a:pt x="1451" y="743"/>
                </a:lnTo>
                <a:lnTo>
                  <a:pt x="1547" y="773"/>
                </a:lnTo>
                <a:lnTo>
                  <a:pt x="1645" y="801"/>
                </a:lnTo>
                <a:lnTo>
                  <a:pt x="1747" y="829"/>
                </a:lnTo>
                <a:lnTo>
                  <a:pt x="1852" y="856"/>
                </a:lnTo>
                <a:lnTo>
                  <a:pt x="1959" y="884"/>
                </a:lnTo>
                <a:lnTo>
                  <a:pt x="2070" y="910"/>
                </a:lnTo>
                <a:lnTo>
                  <a:pt x="2184" y="937"/>
                </a:lnTo>
                <a:lnTo>
                  <a:pt x="2299" y="962"/>
                </a:lnTo>
                <a:lnTo>
                  <a:pt x="2418" y="987"/>
                </a:lnTo>
                <a:lnTo>
                  <a:pt x="2540" y="1011"/>
                </a:lnTo>
                <a:lnTo>
                  <a:pt x="2662" y="1032"/>
                </a:lnTo>
                <a:lnTo>
                  <a:pt x="2786" y="1052"/>
                </a:lnTo>
                <a:lnTo>
                  <a:pt x="2910" y="1071"/>
                </a:lnTo>
                <a:lnTo>
                  <a:pt x="3034" y="1087"/>
                </a:lnTo>
                <a:lnTo>
                  <a:pt x="3157" y="1102"/>
                </a:lnTo>
                <a:lnTo>
                  <a:pt x="3283" y="1114"/>
                </a:lnTo>
                <a:lnTo>
                  <a:pt x="3407" y="1126"/>
                </a:lnTo>
                <a:lnTo>
                  <a:pt x="3530" y="1136"/>
                </a:lnTo>
                <a:lnTo>
                  <a:pt x="3654" y="1144"/>
                </a:lnTo>
                <a:lnTo>
                  <a:pt x="3776" y="1149"/>
                </a:lnTo>
                <a:lnTo>
                  <a:pt x="3898" y="1153"/>
                </a:lnTo>
                <a:lnTo>
                  <a:pt x="4019" y="1156"/>
                </a:lnTo>
                <a:lnTo>
                  <a:pt x="4138" y="1157"/>
                </a:lnTo>
                <a:lnTo>
                  <a:pt x="4255" y="1157"/>
                </a:lnTo>
                <a:lnTo>
                  <a:pt x="4371" y="1156"/>
                </a:lnTo>
                <a:lnTo>
                  <a:pt x="4485" y="1152"/>
                </a:lnTo>
                <a:lnTo>
                  <a:pt x="4597" y="1146"/>
                </a:lnTo>
                <a:lnTo>
                  <a:pt x="4706" y="1140"/>
                </a:lnTo>
                <a:lnTo>
                  <a:pt x="4813" y="1132"/>
                </a:lnTo>
                <a:lnTo>
                  <a:pt x="4918" y="1122"/>
                </a:lnTo>
                <a:lnTo>
                  <a:pt x="5019" y="1112"/>
                </a:lnTo>
                <a:lnTo>
                  <a:pt x="5116" y="1099"/>
                </a:lnTo>
                <a:lnTo>
                  <a:pt x="5211" y="1085"/>
                </a:lnTo>
                <a:lnTo>
                  <a:pt x="5302" y="1070"/>
                </a:lnTo>
                <a:lnTo>
                  <a:pt x="5390" y="1052"/>
                </a:lnTo>
                <a:lnTo>
                  <a:pt x="5475" y="1035"/>
                </a:lnTo>
                <a:lnTo>
                  <a:pt x="5554" y="1016"/>
                </a:lnTo>
                <a:lnTo>
                  <a:pt x="5629" y="995"/>
                </a:lnTo>
                <a:lnTo>
                  <a:pt x="5699" y="973"/>
                </a:lnTo>
                <a:lnTo>
                  <a:pt x="5766" y="950"/>
                </a:lnTo>
                <a:lnTo>
                  <a:pt x="5826" y="926"/>
                </a:lnTo>
                <a:lnTo>
                  <a:pt x="5828" y="2578"/>
                </a:lnTo>
                <a:lnTo>
                  <a:pt x="0" y="2578"/>
                </a:lnTo>
                <a:close/>
              </a:path>
            </a:pathLst>
          </a:custGeom>
          <a:solidFill>
            <a:srgbClr val="000033"/>
          </a:solidFill>
          <a:ln>
            <a:noFill/>
          </a:ln>
        </p:spPr>
        <p:txBody>
          <a:bodyPr/>
          <a:lstStyle/>
          <a:p>
            <a:endParaRPr lang="en-US" sz="4444" dirty="0"/>
          </a:p>
        </p:txBody>
      </p:sp>
      <p:sp>
        <p:nvSpPr>
          <p:cNvPr id="2" name="Slide Number Placeholder 2">
            <a:extLst>
              <a:ext uri="{FF2B5EF4-FFF2-40B4-BE49-F238E27FC236}">
                <a16:creationId xmlns:a16="http://schemas.microsoft.com/office/drawing/2014/main" id="{01075815-9CD3-FE52-4415-7FB6690DBE77}"/>
              </a:ext>
            </a:extLst>
          </p:cNvPr>
          <p:cNvSpPr>
            <a:spLocks noGrp="1"/>
          </p:cNvSpPr>
          <p:nvPr>
            <p:ph type="sldNum" sz="quarter" idx="4"/>
          </p:nvPr>
        </p:nvSpPr>
        <p:spPr>
          <a:xfrm>
            <a:off x="13253300" y="9250052"/>
            <a:ext cx="3841749" cy="511175"/>
          </a:xfrm>
          <a:prstGeom prst="rect">
            <a:avLst/>
          </a:prstGeom>
        </p:spPr>
        <p:txBody>
          <a:bodyPr vert="horz" lIns="91440" tIns="45720" rIns="91440" bIns="45720" rtlCol="0" anchor="ctr"/>
          <a:lstStyle>
            <a:lvl1pPr algn="r">
              <a:defRPr sz="2133">
                <a:solidFill>
                  <a:schemeClr val="bg1"/>
                </a:solidFill>
              </a:defRPr>
            </a:lvl1pPr>
          </a:lstStyle>
          <a:p>
            <a:fld id="{7E1E7F26-11EC-4543-AC24-E609449627D1}" type="slidenum">
              <a:rPr lang="en-GB" smtClean="0"/>
              <a:pPr/>
              <a:t>‹#›</a:t>
            </a:fld>
            <a:endParaRPr lang="en-GB" dirty="0"/>
          </a:p>
        </p:txBody>
      </p:sp>
      <p:pic>
        <p:nvPicPr>
          <p:cNvPr id="1026" name="Picture 2" descr="Sazan - Wikipedia">
            <a:extLst>
              <a:ext uri="{FF2B5EF4-FFF2-40B4-BE49-F238E27FC236}">
                <a16:creationId xmlns:a16="http://schemas.microsoft.com/office/drawing/2014/main" id="{EF9CAF45-D9E9-719C-1CD5-306A36BB1759}"/>
              </a:ext>
            </a:extLst>
          </p:cNvPr>
          <p:cNvPicPr>
            <a:picLocks noChangeAspect="1" noChangeArrowheads="1"/>
          </p:cNvPicPr>
          <p:nvPr userDrawn="1"/>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504753"/>
            <a:ext cx="17068800" cy="721561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7529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ew Section Layout">
    <p:spTree>
      <p:nvGrpSpPr>
        <p:cNvPr id="1" name=""/>
        <p:cNvGrpSpPr/>
        <p:nvPr/>
      </p:nvGrpSpPr>
      <p:grpSpPr>
        <a:xfrm>
          <a:off x="0" y="0"/>
          <a:ext cx="0" cy="0"/>
          <a:chOff x="0" y="0"/>
          <a:chExt cx="0" cy="0"/>
        </a:xfrm>
      </p:grpSpPr>
      <p:sp>
        <p:nvSpPr>
          <p:cNvPr id="3" name="Freeform 6">
            <a:extLst>
              <a:ext uri="{FF2B5EF4-FFF2-40B4-BE49-F238E27FC236}">
                <a16:creationId xmlns:a16="http://schemas.microsoft.com/office/drawing/2014/main" id="{4DAE186B-DDCC-453C-00AD-74E2D0344A65}"/>
              </a:ext>
            </a:extLst>
          </p:cNvPr>
          <p:cNvSpPr>
            <a:spLocks/>
          </p:cNvSpPr>
          <p:nvPr userDrawn="1"/>
        </p:nvSpPr>
        <p:spPr bwMode="auto">
          <a:xfrm flipV="1">
            <a:off x="0" y="37077"/>
            <a:ext cx="17068800" cy="1126523"/>
          </a:xfrm>
          <a:custGeom>
            <a:avLst/>
            <a:gdLst>
              <a:gd name="T0" fmla="*/ 0 w 5828"/>
              <a:gd name="T1" fmla="*/ 0 h 2578"/>
              <a:gd name="T2" fmla="*/ 70 w 5828"/>
              <a:gd name="T3" fmla="*/ 67 h 2578"/>
              <a:gd name="T4" fmla="*/ 152 w 5828"/>
              <a:gd name="T5" fmla="*/ 136 h 2578"/>
              <a:gd name="T6" fmla="*/ 243 w 5828"/>
              <a:gd name="T7" fmla="*/ 204 h 2578"/>
              <a:gd name="T8" fmla="*/ 345 w 5828"/>
              <a:gd name="T9" fmla="*/ 270 h 2578"/>
              <a:gd name="T10" fmla="*/ 458 w 5828"/>
              <a:gd name="T11" fmla="*/ 337 h 2578"/>
              <a:gd name="T12" fmla="*/ 580 w 5828"/>
              <a:gd name="T13" fmla="*/ 403 h 2578"/>
              <a:gd name="T14" fmla="*/ 713 w 5828"/>
              <a:gd name="T15" fmla="*/ 468 h 2578"/>
              <a:gd name="T16" fmla="*/ 858 w 5828"/>
              <a:gd name="T17" fmla="*/ 531 h 2578"/>
              <a:gd name="T18" fmla="*/ 1013 w 5828"/>
              <a:gd name="T19" fmla="*/ 594 h 2578"/>
              <a:gd name="T20" fmla="*/ 1181 w 5828"/>
              <a:gd name="T21" fmla="*/ 654 h 2578"/>
              <a:gd name="T22" fmla="*/ 1358 w 5828"/>
              <a:gd name="T23" fmla="*/ 715 h 2578"/>
              <a:gd name="T24" fmla="*/ 1547 w 5828"/>
              <a:gd name="T25" fmla="*/ 773 h 2578"/>
              <a:gd name="T26" fmla="*/ 1747 w 5828"/>
              <a:gd name="T27" fmla="*/ 829 h 2578"/>
              <a:gd name="T28" fmla="*/ 1959 w 5828"/>
              <a:gd name="T29" fmla="*/ 884 h 2578"/>
              <a:gd name="T30" fmla="*/ 2184 w 5828"/>
              <a:gd name="T31" fmla="*/ 937 h 2578"/>
              <a:gd name="T32" fmla="*/ 2418 w 5828"/>
              <a:gd name="T33" fmla="*/ 987 h 2578"/>
              <a:gd name="T34" fmla="*/ 2662 w 5828"/>
              <a:gd name="T35" fmla="*/ 1032 h 2578"/>
              <a:gd name="T36" fmla="*/ 2910 w 5828"/>
              <a:gd name="T37" fmla="*/ 1071 h 2578"/>
              <a:gd name="T38" fmla="*/ 3157 w 5828"/>
              <a:gd name="T39" fmla="*/ 1102 h 2578"/>
              <a:gd name="T40" fmla="*/ 3407 w 5828"/>
              <a:gd name="T41" fmla="*/ 1126 h 2578"/>
              <a:gd name="T42" fmla="*/ 3654 w 5828"/>
              <a:gd name="T43" fmla="*/ 1144 h 2578"/>
              <a:gd name="T44" fmla="*/ 3898 w 5828"/>
              <a:gd name="T45" fmla="*/ 1153 h 2578"/>
              <a:gd name="T46" fmla="*/ 4138 w 5828"/>
              <a:gd name="T47" fmla="*/ 1157 h 2578"/>
              <a:gd name="T48" fmla="*/ 4371 w 5828"/>
              <a:gd name="T49" fmla="*/ 1156 h 2578"/>
              <a:gd name="T50" fmla="*/ 4597 w 5828"/>
              <a:gd name="T51" fmla="*/ 1146 h 2578"/>
              <a:gd name="T52" fmla="*/ 4813 w 5828"/>
              <a:gd name="T53" fmla="*/ 1132 h 2578"/>
              <a:gd name="T54" fmla="*/ 5019 w 5828"/>
              <a:gd name="T55" fmla="*/ 1112 h 2578"/>
              <a:gd name="T56" fmla="*/ 5211 w 5828"/>
              <a:gd name="T57" fmla="*/ 1085 h 2578"/>
              <a:gd name="T58" fmla="*/ 5390 w 5828"/>
              <a:gd name="T59" fmla="*/ 1052 h 2578"/>
              <a:gd name="T60" fmla="*/ 5554 w 5828"/>
              <a:gd name="T61" fmla="*/ 1016 h 2578"/>
              <a:gd name="T62" fmla="*/ 5699 w 5828"/>
              <a:gd name="T63" fmla="*/ 973 h 2578"/>
              <a:gd name="T64" fmla="*/ 5826 w 5828"/>
              <a:gd name="T65" fmla="*/ 926 h 2578"/>
              <a:gd name="T66" fmla="*/ 0 w 5828"/>
              <a:gd name="T67" fmla="*/ 2578 h 2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828" h="2578">
                <a:moveTo>
                  <a:pt x="0" y="2578"/>
                </a:moveTo>
                <a:lnTo>
                  <a:pt x="0" y="0"/>
                </a:lnTo>
                <a:lnTo>
                  <a:pt x="34" y="33"/>
                </a:lnTo>
                <a:lnTo>
                  <a:pt x="70" y="67"/>
                </a:lnTo>
                <a:lnTo>
                  <a:pt x="109" y="102"/>
                </a:lnTo>
                <a:lnTo>
                  <a:pt x="152" y="136"/>
                </a:lnTo>
                <a:lnTo>
                  <a:pt x="196" y="169"/>
                </a:lnTo>
                <a:lnTo>
                  <a:pt x="243" y="204"/>
                </a:lnTo>
                <a:lnTo>
                  <a:pt x="293" y="238"/>
                </a:lnTo>
                <a:lnTo>
                  <a:pt x="345" y="270"/>
                </a:lnTo>
                <a:lnTo>
                  <a:pt x="399" y="304"/>
                </a:lnTo>
                <a:lnTo>
                  <a:pt x="458" y="337"/>
                </a:lnTo>
                <a:lnTo>
                  <a:pt x="518" y="369"/>
                </a:lnTo>
                <a:lnTo>
                  <a:pt x="580" y="403"/>
                </a:lnTo>
                <a:lnTo>
                  <a:pt x="645" y="435"/>
                </a:lnTo>
                <a:lnTo>
                  <a:pt x="713" y="468"/>
                </a:lnTo>
                <a:lnTo>
                  <a:pt x="785" y="500"/>
                </a:lnTo>
                <a:lnTo>
                  <a:pt x="858" y="531"/>
                </a:lnTo>
                <a:lnTo>
                  <a:pt x="935" y="563"/>
                </a:lnTo>
                <a:lnTo>
                  <a:pt x="1013" y="594"/>
                </a:lnTo>
                <a:lnTo>
                  <a:pt x="1096" y="625"/>
                </a:lnTo>
                <a:lnTo>
                  <a:pt x="1181" y="654"/>
                </a:lnTo>
                <a:lnTo>
                  <a:pt x="1267" y="685"/>
                </a:lnTo>
                <a:lnTo>
                  <a:pt x="1358" y="715"/>
                </a:lnTo>
                <a:lnTo>
                  <a:pt x="1451" y="743"/>
                </a:lnTo>
                <a:lnTo>
                  <a:pt x="1547" y="773"/>
                </a:lnTo>
                <a:lnTo>
                  <a:pt x="1645" y="801"/>
                </a:lnTo>
                <a:lnTo>
                  <a:pt x="1747" y="829"/>
                </a:lnTo>
                <a:lnTo>
                  <a:pt x="1852" y="856"/>
                </a:lnTo>
                <a:lnTo>
                  <a:pt x="1959" y="884"/>
                </a:lnTo>
                <a:lnTo>
                  <a:pt x="2070" y="910"/>
                </a:lnTo>
                <a:lnTo>
                  <a:pt x="2184" y="937"/>
                </a:lnTo>
                <a:lnTo>
                  <a:pt x="2299" y="962"/>
                </a:lnTo>
                <a:lnTo>
                  <a:pt x="2418" y="987"/>
                </a:lnTo>
                <a:lnTo>
                  <a:pt x="2540" y="1011"/>
                </a:lnTo>
                <a:lnTo>
                  <a:pt x="2662" y="1032"/>
                </a:lnTo>
                <a:lnTo>
                  <a:pt x="2786" y="1052"/>
                </a:lnTo>
                <a:lnTo>
                  <a:pt x="2910" y="1071"/>
                </a:lnTo>
                <a:lnTo>
                  <a:pt x="3034" y="1087"/>
                </a:lnTo>
                <a:lnTo>
                  <a:pt x="3157" y="1102"/>
                </a:lnTo>
                <a:lnTo>
                  <a:pt x="3283" y="1114"/>
                </a:lnTo>
                <a:lnTo>
                  <a:pt x="3407" y="1126"/>
                </a:lnTo>
                <a:lnTo>
                  <a:pt x="3530" y="1136"/>
                </a:lnTo>
                <a:lnTo>
                  <a:pt x="3654" y="1144"/>
                </a:lnTo>
                <a:lnTo>
                  <a:pt x="3776" y="1149"/>
                </a:lnTo>
                <a:lnTo>
                  <a:pt x="3898" y="1153"/>
                </a:lnTo>
                <a:lnTo>
                  <a:pt x="4019" y="1156"/>
                </a:lnTo>
                <a:lnTo>
                  <a:pt x="4138" y="1157"/>
                </a:lnTo>
                <a:lnTo>
                  <a:pt x="4255" y="1157"/>
                </a:lnTo>
                <a:lnTo>
                  <a:pt x="4371" y="1156"/>
                </a:lnTo>
                <a:lnTo>
                  <a:pt x="4485" y="1152"/>
                </a:lnTo>
                <a:lnTo>
                  <a:pt x="4597" y="1146"/>
                </a:lnTo>
                <a:lnTo>
                  <a:pt x="4706" y="1140"/>
                </a:lnTo>
                <a:lnTo>
                  <a:pt x="4813" y="1132"/>
                </a:lnTo>
                <a:lnTo>
                  <a:pt x="4918" y="1122"/>
                </a:lnTo>
                <a:lnTo>
                  <a:pt x="5019" y="1112"/>
                </a:lnTo>
                <a:lnTo>
                  <a:pt x="5116" y="1099"/>
                </a:lnTo>
                <a:lnTo>
                  <a:pt x="5211" y="1085"/>
                </a:lnTo>
                <a:lnTo>
                  <a:pt x="5302" y="1070"/>
                </a:lnTo>
                <a:lnTo>
                  <a:pt x="5390" y="1052"/>
                </a:lnTo>
                <a:lnTo>
                  <a:pt x="5475" y="1035"/>
                </a:lnTo>
                <a:lnTo>
                  <a:pt x="5554" y="1016"/>
                </a:lnTo>
                <a:lnTo>
                  <a:pt x="5629" y="995"/>
                </a:lnTo>
                <a:lnTo>
                  <a:pt x="5699" y="973"/>
                </a:lnTo>
                <a:lnTo>
                  <a:pt x="5766" y="950"/>
                </a:lnTo>
                <a:lnTo>
                  <a:pt x="5826" y="926"/>
                </a:lnTo>
                <a:lnTo>
                  <a:pt x="5828" y="2578"/>
                </a:lnTo>
                <a:lnTo>
                  <a:pt x="0" y="2578"/>
                </a:lnTo>
                <a:close/>
              </a:path>
            </a:pathLst>
          </a:custGeom>
          <a:solidFill>
            <a:srgbClr val="00CCCC">
              <a:alpha val="50000"/>
            </a:srgbClr>
          </a:solidFill>
          <a:ln>
            <a:noFill/>
          </a:ln>
        </p:spPr>
        <p:txBody>
          <a:bodyPr/>
          <a:lstStyle/>
          <a:p>
            <a:endParaRPr lang="en-US" sz="4444" dirty="0"/>
          </a:p>
        </p:txBody>
      </p:sp>
      <p:sp>
        <p:nvSpPr>
          <p:cNvPr id="4" name="Freeform 6">
            <a:extLst>
              <a:ext uri="{FF2B5EF4-FFF2-40B4-BE49-F238E27FC236}">
                <a16:creationId xmlns:a16="http://schemas.microsoft.com/office/drawing/2014/main" id="{26FE9A46-C4A0-B23E-F2C1-0B867FA302BD}"/>
              </a:ext>
            </a:extLst>
          </p:cNvPr>
          <p:cNvSpPr>
            <a:spLocks/>
          </p:cNvSpPr>
          <p:nvPr userDrawn="1"/>
        </p:nvSpPr>
        <p:spPr bwMode="auto">
          <a:xfrm flipV="1">
            <a:off x="0" y="1"/>
            <a:ext cx="17068800" cy="1034903"/>
          </a:xfrm>
          <a:custGeom>
            <a:avLst/>
            <a:gdLst>
              <a:gd name="T0" fmla="*/ 0 w 5828"/>
              <a:gd name="T1" fmla="*/ 0 h 2578"/>
              <a:gd name="T2" fmla="*/ 70 w 5828"/>
              <a:gd name="T3" fmla="*/ 67 h 2578"/>
              <a:gd name="T4" fmla="*/ 152 w 5828"/>
              <a:gd name="T5" fmla="*/ 136 h 2578"/>
              <a:gd name="T6" fmla="*/ 243 w 5828"/>
              <a:gd name="T7" fmla="*/ 204 h 2578"/>
              <a:gd name="T8" fmla="*/ 345 w 5828"/>
              <a:gd name="T9" fmla="*/ 270 h 2578"/>
              <a:gd name="T10" fmla="*/ 458 w 5828"/>
              <a:gd name="T11" fmla="*/ 337 h 2578"/>
              <a:gd name="T12" fmla="*/ 580 w 5828"/>
              <a:gd name="T13" fmla="*/ 403 h 2578"/>
              <a:gd name="T14" fmla="*/ 713 w 5828"/>
              <a:gd name="T15" fmla="*/ 468 h 2578"/>
              <a:gd name="T16" fmla="*/ 858 w 5828"/>
              <a:gd name="T17" fmla="*/ 531 h 2578"/>
              <a:gd name="T18" fmla="*/ 1013 w 5828"/>
              <a:gd name="T19" fmla="*/ 594 h 2578"/>
              <a:gd name="T20" fmla="*/ 1181 w 5828"/>
              <a:gd name="T21" fmla="*/ 654 h 2578"/>
              <a:gd name="T22" fmla="*/ 1358 w 5828"/>
              <a:gd name="T23" fmla="*/ 715 h 2578"/>
              <a:gd name="T24" fmla="*/ 1547 w 5828"/>
              <a:gd name="T25" fmla="*/ 773 h 2578"/>
              <a:gd name="T26" fmla="*/ 1747 w 5828"/>
              <a:gd name="T27" fmla="*/ 829 h 2578"/>
              <a:gd name="T28" fmla="*/ 1959 w 5828"/>
              <a:gd name="T29" fmla="*/ 884 h 2578"/>
              <a:gd name="T30" fmla="*/ 2184 w 5828"/>
              <a:gd name="T31" fmla="*/ 937 h 2578"/>
              <a:gd name="T32" fmla="*/ 2418 w 5828"/>
              <a:gd name="T33" fmla="*/ 987 h 2578"/>
              <a:gd name="T34" fmla="*/ 2662 w 5828"/>
              <a:gd name="T35" fmla="*/ 1032 h 2578"/>
              <a:gd name="T36" fmla="*/ 2910 w 5828"/>
              <a:gd name="T37" fmla="*/ 1071 h 2578"/>
              <a:gd name="T38" fmla="*/ 3157 w 5828"/>
              <a:gd name="T39" fmla="*/ 1102 h 2578"/>
              <a:gd name="T40" fmla="*/ 3407 w 5828"/>
              <a:gd name="T41" fmla="*/ 1126 h 2578"/>
              <a:gd name="T42" fmla="*/ 3654 w 5828"/>
              <a:gd name="T43" fmla="*/ 1144 h 2578"/>
              <a:gd name="T44" fmla="*/ 3898 w 5828"/>
              <a:gd name="T45" fmla="*/ 1153 h 2578"/>
              <a:gd name="T46" fmla="*/ 4138 w 5828"/>
              <a:gd name="T47" fmla="*/ 1157 h 2578"/>
              <a:gd name="T48" fmla="*/ 4371 w 5828"/>
              <a:gd name="T49" fmla="*/ 1156 h 2578"/>
              <a:gd name="T50" fmla="*/ 4597 w 5828"/>
              <a:gd name="T51" fmla="*/ 1146 h 2578"/>
              <a:gd name="T52" fmla="*/ 4813 w 5828"/>
              <a:gd name="T53" fmla="*/ 1132 h 2578"/>
              <a:gd name="T54" fmla="*/ 5019 w 5828"/>
              <a:gd name="T55" fmla="*/ 1112 h 2578"/>
              <a:gd name="T56" fmla="*/ 5211 w 5828"/>
              <a:gd name="T57" fmla="*/ 1085 h 2578"/>
              <a:gd name="T58" fmla="*/ 5390 w 5828"/>
              <a:gd name="T59" fmla="*/ 1052 h 2578"/>
              <a:gd name="T60" fmla="*/ 5554 w 5828"/>
              <a:gd name="T61" fmla="*/ 1016 h 2578"/>
              <a:gd name="T62" fmla="*/ 5699 w 5828"/>
              <a:gd name="T63" fmla="*/ 973 h 2578"/>
              <a:gd name="T64" fmla="*/ 5826 w 5828"/>
              <a:gd name="T65" fmla="*/ 926 h 2578"/>
              <a:gd name="T66" fmla="*/ 0 w 5828"/>
              <a:gd name="T67" fmla="*/ 2578 h 2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828" h="2578">
                <a:moveTo>
                  <a:pt x="0" y="2578"/>
                </a:moveTo>
                <a:lnTo>
                  <a:pt x="0" y="0"/>
                </a:lnTo>
                <a:lnTo>
                  <a:pt x="34" y="33"/>
                </a:lnTo>
                <a:lnTo>
                  <a:pt x="70" y="67"/>
                </a:lnTo>
                <a:lnTo>
                  <a:pt x="109" y="102"/>
                </a:lnTo>
                <a:lnTo>
                  <a:pt x="152" y="136"/>
                </a:lnTo>
                <a:lnTo>
                  <a:pt x="196" y="169"/>
                </a:lnTo>
                <a:lnTo>
                  <a:pt x="243" y="204"/>
                </a:lnTo>
                <a:lnTo>
                  <a:pt x="293" y="238"/>
                </a:lnTo>
                <a:lnTo>
                  <a:pt x="345" y="270"/>
                </a:lnTo>
                <a:lnTo>
                  <a:pt x="399" y="304"/>
                </a:lnTo>
                <a:lnTo>
                  <a:pt x="458" y="337"/>
                </a:lnTo>
                <a:lnTo>
                  <a:pt x="518" y="369"/>
                </a:lnTo>
                <a:lnTo>
                  <a:pt x="580" y="403"/>
                </a:lnTo>
                <a:lnTo>
                  <a:pt x="645" y="435"/>
                </a:lnTo>
                <a:lnTo>
                  <a:pt x="713" y="468"/>
                </a:lnTo>
                <a:lnTo>
                  <a:pt x="785" y="500"/>
                </a:lnTo>
                <a:lnTo>
                  <a:pt x="858" y="531"/>
                </a:lnTo>
                <a:lnTo>
                  <a:pt x="935" y="563"/>
                </a:lnTo>
                <a:lnTo>
                  <a:pt x="1013" y="594"/>
                </a:lnTo>
                <a:lnTo>
                  <a:pt x="1096" y="625"/>
                </a:lnTo>
                <a:lnTo>
                  <a:pt x="1181" y="654"/>
                </a:lnTo>
                <a:lnTo>
                  <a:pt x="1267" y="685"/>
                </a:lnTo>
                <a:lnTo>
                  <a:pt x="1358" y="715"/>
                </a:lnTo>
                <a:lnTo>
                  <a:pt x="1451" y="743"/>
                </a:lnTo>
                <a:lnTo>
                  <a:pt x="1547" y="773"/>
                </a:lnTo>
                <a:lnTo>
                  <a:pt x="1645" y="801"/>
                </a:lnTo>
                <a:lnTo>
                  <a:pt x="1747" y="829"/>
                </a:lnTo>
                <a:lnTo>
                  <a:pt x="1852" y="856"/>
                </a:lnTo>
                <a:lnTo>
                  <a:pt x="1959" y="884"/>
                </a:lnTo>
                <a:lnTo>
                  <a:pt x="2070" y="910"/>
                </a:lnTo>
                <a:lnTo>
                  <a:pt x="2184" y="937"/>
                </a:lnTo>
                <a:lnTo>
                  <a:pt x="2299" y="962"/>
                </a:lnTo>
                <a:lnTo>
                  <a:pt x="2418" y="987"/>
                </a:lnTo>
                <a:lnTo>
                  <a:pt x="2540" y="1011"/>
                </a:lnTo>
                <a:lnTo>
                  <a:pt x="2662" y="1032"/>
                </a:lnTo>
                <a:lnTo>
                  <a:pt x="2786" y="1052"/>
                </a:lnTo>
                <a:lnTo>
                  <a:pt x="2910" y="1071"/>
                </a:lnTo>
                <a:lnTo>
                  <a:pt x="3034" y="1087"/>
                </a:lnTo>
                <a:lnTo>
                  <a:pt x="3157" y="1102"/>
                </a:lnTo>
                <a:lnTo>
                  <a:pt x="3283" y="1114"/>
                </a:lnTo>
                <a:lnTo>
                  <a:pt x="3407" y="1126"/>
                </a:lnTo>
                <a:lnTo>
                  <a:pt x="3530" y="1136"/>
                </a:lnTo>
                <a:lnTo>
                  <a:pt x="3654" y="1144"/>
                </a:lnTo>
                <a:lnTo>
                  <a:pt x="3776" y="1149"/>
                </a:lnTo>
                <a:lnTo>
                  <a:pt x="3898" y="1153"/>
                </a:lnTo>
                <a:lnTo>
                  <a:pt x="4019" y="1156"/>
                </a:lnTo>
                <a:lnTo>
                  <a:pt x="4138" y="1157"/>
                </a:lnTo>
                <a:lnTo>
                  <a:pt x="4255" y="1157"/>
                </a:lnTo>
                <a:lnTo>
                  <a:pt x="4371" y="1156"/>
                </a:lnTo>
                <a:lnTo>
                  <a:pt x="4485" y="1152"/>
                </a:lnTo>
                <a:lnTo>
                  <a:pt x="4597" y="1146"/>
                </a:lnTo>
                <a:lnTo>
                  <a:pt x="4706" y="1140"/>
                </a:lnTo>
                <a:lnTo>
                  <a:pt x="4813" y="1132"/>
                </a:lnTo>
                <a:lnTo>
                  <a:pt x="4918" y="1122"/>
                </a:lnTo>
                <a:lnTo>
                  <a:pt x="5019" y="1112"/>
                </a:lnTo>
                <a:lnTo>
                  <a:pt x="5116" y="1099"/>
                </a:lnTo>
                <a:lnTo>
                  <a:pt x="5211" y="1085"/>
                </a:lnTo>
                <a:lnTo>
                  <a:pt x="5302" y="1070"/>
                </a:lnTo>
                <a:lnTo>
                  <a:pt x="5390" y="1052"/>
                </a:lnTo>
                <a:lnTo>
                  <a:pt x="5475" y="1035"/>
                </a:lnTo>
                <a:lnTo>
                  <a:pt x="5554" y="1016"/>
                </a:lnTo>
                <a:lnTo>
                  <a:pt x="5629" y="995"/>
                </a:lnTo>
                <a:lnTo>
                  <a:pt x="5699" y="973"/>
                </a:lnTo>
                <a:lnTo>
                  <a:pt x="5766" y="950"/>
                </a:lnTo>
                <a:lnTo>
                  <a:pt x="5826" y="926"/>
                </a:lnTo>
                <a:lnTo>
                  <a:pt x="5828" y="2578"/>
                </a:lnTo>
                <a:lnTo>
                  <a:pt x="0" y="2578"/>
                </a:lnTo>
                <a:close/>
              </a:path>
            </a:pathLst>
          </a:custGeom>
          <a:solidFill>
            <a:srgbClr val="000033"/>
          </a:solidFill>
          <a:ln>
            <a:noFill/>
          </a:ln>
        </p:spPr>
        <p:txBody>
          <a:bodyPr/>
          <a:lstStyle/>
          <a:p>
            <a:endParaRPr lang="en-US" sz="4444" dirty="0"/>
          </a:p>
        </p:txBody>
      </p:sp>
      <p:sp>
        <p:nvSpPr>
          <p:cNvPr id="14" name="Slide Number Placeholder 2">
            <a:extLst>
              <a:ext uri="{FF2B5EF4-FFF2-40B4-BE49-F238E27FC236}">
                <a16:creationId xmlns:a16="http://schemas.microsoft.com/office/drawing/2014/main" id="{A08A49F2-CA3E-AA7A-42E4-E47DCDD4AD48}"/>
              </a:ext>
            </a:extLst>
          </p:cNvPr>
          <p:cNvSpPr>
            <a:spLocks noGrp="1"/>
          </p:cNvSpPr>
          <p:nvPr>
            <p:ph type="sldNum" sz="quarter" idx="4"/>
          </p:nvPr>
        </p:nvSpPr>
        <p:spPr>
          <a:xfrm>
            <a:off x="13253300" y="9250052"/>
            <a:ext cx="3841749" cy="511175"/>
          </a:xfrm>
          <a:prstGeom prst="rect">
            <a:avLst/>
          </a:prstGeom>
        </p:spPr>
        <p:txBody>
          <a:bodyPr vert="horz" lIns="91440" tIns="45720" rIns="91440" bIns="45720" rtlCol="0" anchor="ctr"/>
          <a:lstStyle>
            <a:lvl1pPr algn="r">
              <a:defRPr sz="2133">
                <a:solidFill>
                  <a:srgbClr val="000033"/>
                </a:solidFill>
              </a:defRPr>
            </a:lvl1pPr>
          </a:lstStyle>
          <a:p>
            <a:fld id="{7E1E7F26-11EC-4543-AC24-E609449627D1}" type="slidenum">
              <a:rPr lang="en-GB" smtClean="0"/>
              <a:pPr/>
              <a:t>‹#›</a:t>
            </a:fld>
            <a:endParaRPr lang="en-GB" dirty="0"/>
          </a:p>
        </p:txBody>
      </p:sp>
      <p:pic>
        <p:nvPicPr>
          <p:cNvPr id="5" name="Picture 4" descr="A blue and white logo&#10;&#10;Description automatically generated">
            <a:extLst>
              <a:ext uri="{FF2B5EF4-FFF2-40B4-BE49-F238E27FC236}">
                <a16:creationId xmlns:a16="http://schemas.microsoft.com/office/drawing/2014/main" id="{0ABEDDD4-73C6-6DC0-075F-CB93211604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071" y="37072"/>
            <a:ext cx="3429000" cy="701387"/>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New Section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436AF0-C93B-A2CC-43A3-C058379C3AEF}"/>
              </a:ext>
            </a:extLst>
          </p:cNvPr>
          <p:cNvPicPr>
            <a:picLocks noChangeAspect="1"/>
          </p:cNvPicPr>
          <p:nvPr userDrawn="1"/>
        </p:nvPicPr>
        <p:blipFill>
          <a:blip r:embed="rId2"/>
          <a:stretch>
            <a:fillRect/>
          </a:stretch>
        </p:blipFill>
        <p:spPr>
          <a:xfrm>
            <a:off x="1" y="568682"/>
            <a:ext cx="17103323" cy="9058276"/>
          </a:xfrm>
          <a:prstGeom prst="rect">
            <a:avLst/>
          </a:prstGeom>
        </p:spPr>
      </p:pic>
      <p:sp>
        <p:nvSpPr>
          <p:cNvPr id="3" name="Freeform 6">
            <a:extLst>
              <a:ext uri="{FF2B5EF4-FFF2-40B4-BE49-F238E27FC236}">
                <a16:creationId xmlns:a16="http://schemas.microsoft.com/office/drawing/2014/main" id="{4DAE186B-DDCC-453C-00AD-74E2D0344A65}"/>
              </a:ext>
            </a:extLst>
          </p:cNvPr>
          <p:cNvSpPr>
            <a:spLocks/>
          </p:cNvSpPr>
          <p:nvPr userDrawn="1"/>
        </p:nvSpPr>
        <p:spPr bwMode="auto">
          <a:xfrm flipV="1">
            <a:off x="0" y="37077"/>
            <a:ext cx="17068800" cy="1126523"/>
          </a:xfrm>
          <a:custGeom>
            <a:avLst/>
            <a:gdLst>
              <a:gd name="T0" fmla="*/ 0 w 5828"/>
              <a:gd name="T1" fmla="*/ 0 h 2578"/>
              <a:gd name="T2" fmla="*/ 70 w 5828"/>
              <a:gd name="T3" fmla="*/ 67 h 2578"/>
              <a:gd name="T4" fmla="*/ 152 w 5828"/>
              <a:gd name="T5" fmla="*/ 136 h 2578"/>
              <a:gd name="T6" fmla="*/ 243 w 5828"/>
              <a:gd name="T7" fmla="*/ 204 h 2578"/>
              <a:gd name="T8" fmla="*/ 345 w 5828"/>
              <a:gd name="T9" fmla="*/ 270 h 2578"/>
              <a:gd name="T10" fmla="*/ 458 w 5828"/>
              <a:gd name="T11" fmla="*/ 337 h 2578"/>
              <a:gd name="T12" fmla="*/ 580 w 5828"/>
              <a:gd name="T13" fmla="*/ 403 h 2578"/>
              <a:gd name="T14" fmla="*/ 713 w 5828"/>
              <a:gd name="T15" fmla="*/ 468 h 2578"/>
              <a:gd name="T16" fmla="*/ 858 w 5828"/>
              <a:gd name="T17" fmla="*/ 531 h 2578"/>
              <a:gd name="T18" fmla="*/ 1013 w 5828"/>
              <a:gd name="T19" fmla="*/ 594 h 2578"/>
              <a:gd name="T20" fmla="*/ 1181 w 5828"/>
              <a:gd name="T21" fmla="*/ 654 h 2578"/>
              <a:gd name="T22" fmla="*/ 1358 w 5828"/>
              <a:gd name="T23" fmla="*/ 715 h 2578"/>
              <a:gd name="T24" fmla="*/ 1547 w 5828"/>
              <a:gd name="T25" fmla="*/ 773 h 2578"/>
              <a:gd name="T26" fmla="*/ 1747 w 5828"/>
              <a:gd name="T27" fmla="*/ 829 h 2578"/>
              <a:gd name="T28" fmla="*/ 1959 w 5828"/>
              <a:gd name="T29" fmla="*/ 884 h 2578"/>
              <a:gd name="T30" fmla="*/ 2184 w 5828"/>
              <a:gd name="T31" fmla="*/ 937 h 2578"/>
              <a:gd name="T32" fmla="*/ 2418 w 5828"/>
              <a:gd name="T33" fmla="*/ 987 h 2578"/>
              <a:gd name="T34" fmla="*/ 2662 w 5828"/>
              <a:gd name="T35" fmla="*/ 1032 h 2578"/>
              <a:gd name="T36" fmla="*/ 2910 w 5828"/>
              <a:gd name="T37" fmla="*/ 1071 h 2578"/>
              <a:gd name="T38" fmla="*/ 3157 w 5828"/>
              <a:gd name="T39" fmla="*/ 1102 h 2578"/>
              <a:gd name="T40" fmla="*/ 3407 w 5828"/>
              <a:gd name="T41" fmla="*/ 1126 h 2578"/>
              <a:gd name="T42" fmla="*/ 3654 w 5828"/>
              <a:gd name="T43" fmla="*/ 1144 h 2578"/>
              <a:gd name="T44" fmla="*/ 3898 w 5828"/>
              <a:gd name="T45" fmla="*/ 1153 h 2578"/>
              <a:gd name="T46" fmla="*/ 4138 w 5828"/>
              <a:gd name="T47" fmla="*/ 1157 h 2578"/>
              <a:gd name="T48" fmla="*/ 4371 w 5828"/>
              <a:gd name="T49" fmla="*/ 1156 h 2578"/>
              <a:gd name="T50" fmla="*/ 4597 w 5828"/>
              <a:gd name="T51" fmla="*/ 1146 h 2578"/>
              <a:gd name="T52" fmla="*/ 4813 w 5828"/>
              <a:gd name="T53" fmla="*/ 1132 h 2578"/>
              <a:gd name="T54" fmla="*/ 5019 w 5828"/>
              <a:gd name="T55" fmla="*/ 1112 h 2578"/>
              <a:gd name="T56" fmla="*/ 5211 w 5828"/>
              <a:gd name="T57" fmla="*/ 1085 h 2578"/>
              <a:gd name="T58" fmla="*/ 5390 w 5828"/>
              <a:gd name="T59" fmla="*/ 1052 h 2578"/>
              <a:gd name="T60" fmla="*/ 5554 w 5828"/>
              <a:gd name="T61" fmla="*/ 1016 h 2578"/>
              <a:gd name="T62" fmla="*/ 5699 w 5828"/>
              <a:gd name="T63" fmla="*/ 973 h 2578"/>
              <a:gd name="T64" fmla="*/ 5826 w 5828"/>
              <a:gd name="T65" fmla="*/ 926 h 2578"/>
              <a:gd name="T66" fmla="*/ 0 w 5828"/>
              <a:gd name="T67" fmla="*/ 2578 h 2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828" h="2578">
                <a:moveTo>
                  <a:pt x="0" y="2578"/>
                </a:moveTo>
                <a:lnTo>
                  <a:pt x="0" y="0"/>
                </a:lnTo>
                <a:lnTo>
                  <a:pt x="34" y="33"/>
                </a:lnTo>
                <a:lnTo>
                  <a:pt x="70" y="67"/>
                </a:lnTo>
                <a:lnTo>
                  <a:pt x="109" y="102"/>
                </a:lnTo>
                <a:lnTo>
                  <a:pt x="152" y="136"/>
                </a:lnTo>
                <a:lnTo>
                  <a:pt x="196" y="169"/>
                </a:lnTo>
                <a:lnTo>
                  <a:pt x="243" y="204"/>
                </a:lnTo>
                <a:lnTo>
                  <a:pt x="293" y="238"/>
                </a:lnTo>
                <a:lnTo>
                  <a:pt x="345" y="270"/>
                </a:lnTo>
                <a:lnTo>
                  <a:pt x="399" y="304"/>
                </a:lnTo>
                <a:lnTo>
                  <a:pt x="458" y="337"/>
                </a:lnTo>
                <a:lnTo>
                  <a:pt x="518" y="369"/>
                </a:lnTo>
                <a:lnTo>
                  <a:pt x="580" y="403"/>
                </a:lnTo>
                <a:lnTo>
                  <a:pt x="645" y="435"/>
                </a:lnTo>
                <a:lnTo>
                  <a:pt x="713" y="468"/>
                </a:lnTo>
                <a:lnTo>
                  <a:pt x="785" y="500"/>
                </a:lnTo>
                <a:lnTo>
                  <a:pt x="858" y="531"/>
                </a:lnTo>
                <a:lnTo>
                  <a:pt x="935" y="563"/>
                </a:lnTo>
                <a:lnTo>
                  <a:pt x="1013" y="594"/>
                </a:lnTo>
                <a:lnTo>
                  <a:pt x="1096" y="625"/>
                </a:lnTo>
                <a:lnTo>
                  <a:pt x="1181" y="654"/>
                </a:lnTo>
                <a:lnTo>
                  <a:pt x="1267" y="685"/>
                </a:lnTo>
                <a:lnTo>
                  <a:pt x="1358" y="715"/>
                </a:lnTo>
                <a:lnTo>
                  <a:pt x="1451" y="743"/>
                </a:lnTo>
                <a:lnTo>
                  <a:pt x="1547" y="773"/>
                </a:lnTo>
                <a:lnTo>
                  <a:pt x="1645" y="801"/>
                </a:lnTo>
                <a:lnTo>
                  <a:pt x="1747" y="829"/>
                </a:lnTo>
                <a:lnTo>
                  <a:pt x="1852" y="856"/>
                </a:lnTo>
                <a:lnTo>
                  <a:pt x="1959" y="884"/>
                </a:lnTo>
                <a:lnTo>
                  <a:pt x="2070" y="910"/>
                </a:lnTo>
                <a:lnTo>
                  <a:pt x="2184" y="937"/>
                </a:lnTo>
                <a:lnTo>
                  <a:pt x="2299" y="962"/>
                </a:lnTo>
                <a:lnTo>
                  <a:pt x="2418" y="987"/>
                </a:lnTo>
                <a:lnTo>
                  <a:pt x="2540" y="1011"/>
                </a:lnTo>
                <a:lnTo>
                  <a:pt x="2662" y="1032"/>
                </a:lnTo>
                <a:lnTo>
                  <a:pt x="2786" y="1052"/>
                </a:lnTo>
                <a:lnTo>
                  <a:pt x="2910" y="1071"/>
                </a:lnTo>
                <a:lnTo>
                  <a:pt x="3034" y="1087"/>
                </a:lnTo>
                <a:lnTo>
                  <a:pt x="3157" y="1102"/>
                </a:lnTo>
                <a:lnTo>
                  <a:pt x="3283" y="1114"/>
                </a:lnTo>
                <a:lnTo>
                  <a:pt x="3407" y="1126"/>
                </a:lnTo>
                <a:lnTo>
                  <a:pt x="3530" y="1136"/>
                </a:lnTo>
                <a:lnTo>
                  <a:pt x="3654" y="1144"/>
                </a:lnTo>
                <a:lnTo>
                  <a:pt x="3776" y="1149"/>
                </a:lnTo>
                <a:lnTo>
                  <a:pt x="3898" y="1153"/>
                </a:lnTo>
                <a:lnTo>
                  <a:pt x="4019" y="1156"/>
                </a:lnTo>
                <a:lnTo>
                  <a:pt x="4138" y="1157"/>
                </a:lnTo>
                <a:lnTo>
                  <a:pt x="4255" y="1157"/>
                </a:lnTo>
                <a:lnTo>
                  <a:pt x="4371" y="1156"/>
                </a:lnTo>
                <a:lnTo>
                  <a:pt x="4485" y="1152"/>
                </a:lnTo>
                <a:lnTo>
                  <a:pt x="4597" y="1146"/>
                </a:lnTo>
                <a:lnTo>
                  <a:pt x="4706" y="1140"/>
                </a:lnTo>
                <a:lnTo>
                  <a:pt x="4813" y="1132"/>
                </a:lnTo>
                <a:lnTo>
                  <a:pt x="4918" y="1122"/>
                </a:lnTo>
                <a:lnTo>
                  <a:pt x="5019" y="1112"/>
                </a:lnTo>
                <a:lnTo>
                  <a:pt x="5116" y="1099"/>
                </a:lnTo>
                <a:lnTo>
                  <a:pt x="5211" y="1085"/>
                </a:lnTo>
                <a:lnTo>
                  <a:pt x="5302" y="1070"/>
                </a:lnTo>
                <a:lnTo>
                  <a:pt x="5390" y="1052"/>
                </a:lnTo>
                <a:lnTo>
                  <a:pt x="5475" y="1035"/>
                </a:lnTo>
                <a:lnTo>
                  <a:pt x="5554" y="1016"/>
                </a:lnTo>
                <a:lnTo>
                  <a:pt x="5629" y="995"/>
                </a:lnTo>
                <a:lnTo>
                  <a:pt x="5699" y="973"/>
                </a:lnTo>
                <a:lnTo>
                  <a:pt x="5766" y="950"/>
                </a:lnTo>
                <a:lnTo>
                  <a:pt x="5826" y="926"/>
                </a:lnTo>
                <a:lnTo>
                  <a:pt x="5828" y="2578"/>
                </a:lnTo>
                <a:lnTo>
                  <a:pt x="0" y="2578"/>
                </a:lnTo>
                <a:close/>
              </a:path>
            </a:pathLst>
          </a:custGeom>
          <a:solidFill>
            <a:srgbClr val="00CCCC">
              <a:alpha val="50000"/>
            </a:srgbClr>
          </a:solidFill>
          <a:ln>
            <a:noFill/>
          </a:ln>
        </p:spPr>
        <p:txBody>
          <a:bodyPr/>
          <a:lstStyle/>
          <a:p>
            <a:endParaRPr lang="en-US" sz="4444" dirty="0"/>
          </a:p>
        </p:txBody>
      </p:sp>
      <p:sp>
        <p:nvSpPr>
          <p:cNvPr id="4" name="Freeform 6">
            <a:extLst>
              <a:ext uri="{FF2B5EF4-FFF2-40B4-BE49-F238E27FC236}">
                <a16:creationId xmlns:a16="http://schemas.microsoft.com/office/drawing/2014/main" id="{26FE9A46-C4A0-B23E-F2C1-0B867FA302BD}"/>
              </a:ext>
            </a:extLst>
          </p:cNvPr>
          <p:cNvSpPr>
            <a:spLocks/>
          </p:cNvSpPr>
          <p:nvPr userDrawn="1"/>
        </p:nvSpPr>
        <p:spPr bwMode="auto">
          <a:xfrm flipV="1">
            <a:off x="0" y="1"/>
            <a:ext cx="17068800" cy="1034903"/>
          </a:xfrm>
          <a:custGeom>
            <a:avLst/>
            <a:gdLst>
              <a:gd name="T0" fmla="*/ 0 w 5828"/>
              <a:gd name="T1" fmla="*/ 0 h 2578"/>
              <a:gd name="T2" fmla="*/ 70 w 5828"/>
              <a:gd name="T3" fmla="*/ 67 h 2578"/>
              <a:gd name="T4" fmla="*/ 152 w 5828"/>
              <a:gd name="T5" fmla="*/ 136 h 2578"/>
              <a:gd name="T6" fmla="*/ 243 w 5828"/>
              <a:gd name="T7" fmla="*/ 204 h 2578"/>
              <a:gd name="T8" fmla="*/ 345 w 5828"/>
              <a:gd name="T9" fmla="*/ 270 h 2578"/>
              <a:gd name="T10" fmla="*/ 458 w 5828"/>
              <a:gd name="T11" fmla="*/ 337 h 2578"/>
              <a:gd name="T12" fmla="*/ 580 w 5828"/>
              <a:gd name="T13" fmla="*/ 403 h 2578"/>
              <a:gd name="T14" fmla="*/ 713 w 5828"/>
              <a:gd name="T15" fmla="*/ 468 h 2578"/>
              <a:gd name="T16" fmla="*/ 858 w 5828"/>
              <a:gd name="T17" fmla="*/ 531 h 2578"/>
              <a:gd name="T18" fmla="*/ 1013 w 5828"/>
              <a:gd name="T19" fmla="*/ 594 h 2578"/>
              <a:gd name="T20" fmla="*/ 1181 w 5828"/>
              <a:gd name="T21" fmla="*/ 654 h 2578"/>
              <a:gd name="T22" fmla="*/ 1358 w 5828"/>
              <a:gd name="T23" fmla="*/ 715 h 2578"/>
              <a:gd name="T24" fmla="*/ 1547 w 5828"/>
              <a:gd name="T25" fmla="*/ 773 h 2578"/>
              <a:gd name="T26" fmla="*/ 1747 w 5828"/>
              <a:gd name="T27" fmla="*/ 829 h 2578"/>
              <a:gd name="T28" fmla="*/ 1959 w 5828"/>
              <a:gd name="T29" fmla="*/ 884 h 2578"/>
              <a:gd name="T30" fmla="*/ 2184 w 5828"/>
              <a:gd name="T31" fmla="*/ 937 h 2578"/>
              <a:gd name="T32" fmla="*/ 2418 w 5828"/>
              <a:gd name="T33" fmla="*/ 987 h 2578"/>
              <a:gd name="T34" fmla="*/ 2662 w 5828"/>
              <a:gd name="T35" fmla="*/ 1032 h 2578"/>
              <a:gd name="T36" fmla="*/ 2910 w 5828"/>
              <a:gd name="T37" fmla="*/ 1071 h 2578"/>
              <a:gd name="T38" fmla="*/ 3157 w 5828"/>
              <a:gd name="T39" fmla="*/ 1102 h 2578"/>
              <a:gd name="T40" fmla="*/ 3407 w 5828"/>
              <a:gd name="T41" fmla="*/ 1126 h 2578"/>
              <a:gd name="T42" fmla="*/ 3654 w 5828"/>
              <a:gd name="T43" fmla="*/ 1144 h 2578"/>
              <a:gd name="T44" fmla="*/ 3898 w 5828"/>
              <a:gd name="T45" fmla="*/ 1153 h 2578"/>
              <a:gd name="T46" fmla="*/ 4138 w 5828"/>
              <a:gd name="T47" fmla="*/ 1157 h 2578"/>
              <a:gd name="T48" fmla="*/ 4371 w 5828"/>
              <a:gd name="T49" fmla="*/ 1156 h 2578"/>
              <a:gd name="T50" fmla="*/ 4597 w 5828"/>
              <a:gd name="T51" fmla="*/ 1146 h 2578"/>
              <a:gd name="T52" fmla="*/ 4813 w 5828"/>
              <a:gd name="T53" fmla="*/ 1132 h 2578"/>
              <a:gd name="T54" fmla="*/ 5019 w 5828"/>
              <a:gd name="T55" fmla="*/ 1112 h 2578"/>
              <a:gd name="T56" fmla="*/ 5211 w 5828"/>
              <a:gd name="T57" fmla="*/ 1085 h 2578"/>
              <a:gd name="T58" fmla="*/ 5390 w 5828"/>
              <a:gd name="T59" fmla="*/ 1052 h 2578"/>
              <a:gd name="T60" fmla="*/ 5554 w 5828"/>
              <a:gd name="T61" fmla="*/ 1016 h 2578"/>
              <a:gd name="T62" fmla="*/ 5699 w 5828"/>
              <a:gd name="T63" fmla="*/ 973 h 2578"/>
              <a:gd name="T64" fmla="*/ 5826 w 5828"/>
              <a:gd name="T65" fmla="*/ 926 h 2578"/>
              <a:gd name="T66" fmla="*/ 0 w 5828"/>
              <a:gd name="T67" fmla="*/ 2578 h 2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828" h="2578">
                <a:moveTo>
                  <a:pt x="0" y="2578"/>
                </a:moveTo>
                <a:lnTo>
                  <a:pt x="0" y="0"/>
                </a:lnTo>
                <a:lnTo>
                  <a:pt x="34" y="33"/>
                </a:lnTo>
                <a:lnTo>
                  <a:pt x="70" y="67"/>
                </a:lnTo>
                <a:lnTo>
                  <a:pt x="109" y="102"/>
                </a:lnTo>
                <a:lnTo>
                  <a:pt x="152" y="136"/>
                </a:lnTo>
                <a:lnTo>
                  <a:pt x="196" y="169"/>
                </a:lnTo>
                <a:lnTo>
                  <a:pt x="243" y="204"/>
                </a:lnTo>
                <a:lnTo>
                  <a:pt x="293" y="238"/>
                </a:lnTo>
                <a:lnTo>
                  <a:pt x="345" y="270"/>
                </a:lnTo>
                <a:lnTo>
                  <a:pt x="399" y="304"/>
                </a:lnTo>
                <a:lnTo>
                  <a:pt x="458" y="337"/>
                </a:lnTo>
                <a:lnTo>
                  <a:pt x="518" y="369"/>
                </a:lnTo>
                <a:lnTo>
                  <a:pt x="580" y="403"/>
                </a:lnTo>
                <a:lnTo>
                  <a:pt x="645" y="435"/>
                </a:lnTo>
                <a:lnTo>
                  <a:pt x="713" y="468"/>
                </a:lnTo>
                <a:lnTo>
                  <a:pt x="785" y="500"/>
                </a:lnTo>
                <a:lnTo>
                  <a:pt x="858" y="531"/>
                </a:lnTo>
                <a:lnTo>
                  <a:pt x="935" y="563"/>
                </a:lnTo>
                <a:lnTo>
                  <a:pt x="1013" y="594"/>
                </a:lnTo>
                <a:lnTo>
                  <a:pt x="1096" y="625"/>
                </a:lnTo>
                <a:lnTo>
                  <a:pt x="1181" y="654"/>
                </a:lnTo>
                <a:lnTo>
                  <a:pt x="1267" y="685"/>
                </a:lnTo>
                <a:lnTo>
                  <a:pt x="1358" y="715"/>
                </a:lnTo>
                <a:lnTo>
                  <a:pt x="1451" y="743"/>
                </a:lnTo>
                <a:lnTo>
                  <a:pt x="1547" y="773"/>
                </a:lnTo>
                <a:lnTo>
                  <a:pt x="1645" y="801"/>
                </a:lnTo>
                <a:lnTo>
                  <a:pt x="1747" y="829"/>
                </a:lnTo>
                <a:lnTo>
                  <a:pt x="1852" y="856"/>
                </a:lnTo>
                <a:lnTo>
                  <a:pt x="1959" y="884"/>
                </a:lnTo>
                <a:lnTo>
                  <a:pt x="2070" y="910"/>
                </a:lnTo>
                <a:lnTo>
                  <a:pt x="2184" y="937"/>
                </a:lnTo>
                <a:lnTo>
                  <a:pt x="2299" y="962"/>
                </a:lnTo>
                <a:lnTo>
                  <a:pt x="2418" y="987"/>
                </a:lnTo>
                <a:lnTo>
                  <a:pt x="2540" y="1011"/>
                </a:lnTo>
                <a:lnTo>
                  <a:pt x="2662" y="1032"/>
                </a:lnTo>
                <a:lnTo>
                  <a:pt x="2786" y="1052"/>
                </a:lnTo>
                <a:lnTo>
                  <a:pt x="2910" y="1071"/>
                </a:lnTo>
                <a:lnTo>
                  <a:pt x="3034" y="1087"/>
                </a:lnTo>
                <a:lnTo>
                  <a:pt x="3157" y="1102"/>
                </a:lnTo>
                <a:lnTo>
                  <a:pt x="3283" y="1114"/>
                </a:lnTo>
                <a:lnTo>
                  <a:pt x="3407" y="1126"/>
                </a:lnTo>
                <a:lnTo>
                  <a:pt x="3530" y="1136"/>
                </a:lnTo>
                <a:lnTo>
                  <a:pt x="3654" y="1144"/>
                </a:lnTo>
                <a:lnTo>
                  <a:pt x="3776" y="1149"/>
                </a:lnTo>
                <a:lnTo>
                  <a:pt x="3898" y="1153"/>
                </a:lnTo>
                <a:lnTo>
                  <a:pt x="4019" y="1156"/>
                </a:lnTo>
                <a:lnTo>
                  <a:pt x="4138" y="1157"/>
                </a:lnTo>
                <a:lnTo>
                  <a:pt x="4255" y="1157"/>
                </a:lnTo>
                <a:lnTo>
                  <a:pt x="4371" y="1156"/>
                </a:lnTo>
                <a:lnTo>
                  <a:pt x="4485" y="1152"/>
                </a:lnTo>
                <a:lnTo>
                  <a:pt x="4597" y="1146"/>
                </a:lnTo>
                <a:lnTo>
                  <a:pt x="4706" y="1140"/>
                </a:lnTo>
                <a:lnTo>
                  <a:pt x="4813" y="1132"/>
                </a:lnTo>
                <a:lnTo>
                  <a:pt x="4918" y="1122"/>
                </a:lnTo>
                <a:lnTo>
                  <a:pt x="5019" y="1112"/>
                </a:lnTo>
                <a:lnTo>
                  <a:pt x="5116" y="1099"/>
                </a:lnTo>
                <a:lnTo>
                  <a:pt x="5211" y="1085"/>
                </a:lnTo>
                <a:lnTo>
                  <a:pt x="5302" y="1070"/>
                </a:lnTo>
                <a:lnTo>
                  <a:pt x="5390" y="1052"/>
                </a:lnTo>
                <a:lnTo>
                  <a:pt x="5475" y="1035"/>
                </a:lnTo>
                <a:lnTo>
                  <a:pt x="5554" y="1016"/>
                </a:lnTo>
                <a:lnTo>
                  <a:pt x="5629" y="995"/>
                </a:lnTo>
                <a:lnTo>
                  <a:pt x="5699" y="973"/>
                </a:lnTo>
                <a:lnTo>
                  <a:pt x="5766" y="950"/>
                </a:lnTo>
                <a:lnTo>
                  <a:pt x="5826" y="926"/>
                </a:lnTo>
                <a:lnTo>
                  <a:pt x="5828" y="2578"/>
                </a:lnTo>
                <a:lnTo>
                  <a:pt x="0" y="2578"/>
                </a:lnTo>
                <a:close/>
              </a:path>
            </a:pathLst>
          </a:custGeom>
          <a:solidFill>
            <a:srgbClr val="000033"/>
          </a:solidFill>
          <a:ln>
            <a:noFill/>
          </a:ln>
        </p:spPr>
        <p:txBody>
          <a:bodyPr/>
          <a:lstStyle/>
          <a:p>
            <a:endParaRPr lang="en-US" sz="4444" dirty="0"/>
          </a:p>
        </p:txBody>
      </p:sp>
      <p:pic>
        <p:nvPicPr>
          <p:cNvPr id="12" name="Picture 11" descr="A picture containing text, clipart&#10;&#10;Description automatically generated">
            <a:extLst>
              <a:ext uri="{FF2B5EF4-FFF2-40B4-BE49-F238E27FC236}">
                <a16:creationId xmlns:a16="http://schemas.microsoft.com/office/drawing/2014/main" id="{BFC0543C-123D-32ED-5CA3-AC10870966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949" y="72810"/>
            <a:ext cx="3657600" cy="561109"/>
          </a:xfrm>
          <a:prstGeom prst="rect">
            <a:avLst/>
          </a:prstGeom>
        </p:spPr>
      </p:pic>
      <p:sp>
        <p:nvSpPr>
          <p:cNvPr id="14" name="Slide Number Placeholder 2">
            <a:extLst>
              <a:ext uri="{FF2B5EF4-FFF2-40B4-BE49-F238E27FC236}">
                <a16:creationId xmlns:a16="http://schemas.microsoft.com/office/drawing/2014/main" id="{A08A49F2-CA3E-AA7A-42E4-E47DCDD4AD48}"/>
              </a:ext>
            </a:extLst>
          </p:cNvPr>
          <p:cNvSpPr>
            <a:spLocks noGrp="1"/>
          </p:cNvSpPr>
          <p:nvPr>
            <p:ph type="sldNum" sz="quarter" idx="4"/>
          </p:nvPr>
        </p:nvSpPr>
        <p:spPr>
          <a:xfrm>
            <a:off x="13253300" y="9250052"/>
            <a:ext cx="3841749" cy="511175"/>
          </a:xfrm>
          <a:prstGeom prst="rect">
            <a:avLst/>
          </a:prstGeom>
        </p:spPr>
        <p:txBody>
          <a:bodyPr vert="horz" lIns="91440" tIns="45720" rIns="91440" bIns="45720" rtlCol="0" anchor="ctr"/>
          <a:lstStyle>
            <a:lvl1pPr algn="r">
              <a:defRPr sz="2133">
                <a:solidFill>
                  <a:srgbClr val="000033"/>
                </a:solidFill>
              </a:defRPr>
            </a:lvl1pPr>
          </a:lstStyle>
          <a:p>
            <a:fld id="{7E1E7F26-11EC-4543-AC24-E609449627D1}" type="slidenum">
              <a:rPr lang="en-GB" smtClean="0"/>
              <a:pPr/>
              <a:t>‹#›</a:t>
            </a:fld>
            <a:endParaRPr lang="en-GB" dirty="0"/>
          </a:p>
        </p:txBody>
      </p:sp>
    </p:spTree>
    <p:extLst>
      <p:ext uri="{BB962C8B-B14F-4D97-AF65-F5344CB8AC3E}">
        <p14:creationId xmlns:p14="http://schemas.microsoft.com/office/powerpoint/2010/main" val="2486528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s">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0B4C36C-AD7D-BC54-09AC-42A69FC8BDCD}"/>
              </a:ext>
            </a:extLst>
          </p:cNvPr>
          <p:cNvGrpSpPr>
            <a:grpSpLocks noChangeAspect="1"/>
          </p:cNvGrpSpPr>
          <p:nvPr userDrawn="1"/>
        </p:nvGrpSpPr>
        <p:grpSpPr>
          <a:xfrm>
            <a:off x="-177411" y="669666"/>
            <a:ext cx="17420715" cy="9291387"/>
            <a:chOff x="-95249" y="254524"/>
            <a:chExt cx="9638918" cy="6854592"/>
          </a:xfrm>
        </p:grpSpPr>
        <p:sp>
          <p:nvSpPr>
            <p:cNvPr id="7" name="Rectangle 6">
              <a:extLst>
                <a:ext uri="{FF2B5EF4-FFF2-40B4-BE49-F238E27FC236}">
                  <a16:creationId xmlns:a16="http://schemas.microsoft.com/office/drawing/2014/main" id="{653473BF-75E9-A222-364A-4FF13AE0C541}"/>
                </a:ext>
              </a:extLst>
            </p:cNvPr>
            <p:cNvSpPr/>
            <p:nvPr/>
          </p:nvSpPr>
          <p:spPr>
            <a:xfrm>
              <a:off x="0" y="254524"/>
              <a:ext cx="9445658" cy="6603476"/>
            </a:xfrm>
            <a:prstGeom prst="rect">
              <a:avLst/>
            </a:prstGeom>
            <a:solidFill>
              <a:srgbClr val="0000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444"/>
            </a:p>
          </p:txBody>
        </p:sp>
        <p:pic>
          <p:nvPicPr>
            <p:cNvPr id="8" name="Picture 7" descr="A blue map of the world&#10;&#10;Description automatically generated with medium confidence">
              <a:extLst>
                <a:ext uri="{FF2B5EF4-FFF2-40B4-BE49-F238E27FC236}">
                  <a16:creationId xmlns:a16="http://schemas.microsoft.com/office/drawing/2014/main" id="{FA1F11E6-1011-C8CA-4DDE-A24C78137051}"/>
                </a:ext>
              </a:extLst>
            </p:cNvPr>
            <p:cNvPicPr>
              <a:picLocks noChangeAspect="1"/>
            </p:cNvPicPr>
            <p:nvPr/>
          </p:nvPicPr>
          <p:blipFill>
            <a:blip r:embed="rId2" cstate="print">
              <a:clrChange>
                <a:clrFrom>
                  <a:srgbClr val="FFFFFF"/>
                </a:clrFrom>
                <a:clrTo>
                  <a:srgbClr val="FFFFFF">
                    <a:alpha val="0"/>
                  </a:srgbClr>
                </a:clrTo>
              </a:clrChange>
              <a:duotone>
                <a:prstClr val="black"/>
                <a:srgbClr val="009900">
                  <a:tint val="45000"/>
                  <a:satMod val="400000"/>
                </a:srgbClr>
              </a:duotone>
              <a:extLst>
                <a:ext uri="{28A0092B-C50C-407E-A947-70E740481C1C}">
                  <a14:useLocalDpi xmlns:a14="http://schemas.microsoft.com/office/drawing/2010/main" val="0"/>
                </a:ext>
              </a:extLst>
            </a:blip>
            <a:stretch>
              <a:fillRect/>
            </a:stretch>
          </p:blipFill>
          <p:spPr>
            <a:xfrm>
              <a:off x="-95249" y="348322"/>
              <a:ext cx="9638918" cy="6760794"/>
            </a:xfrm>
            <a:prstGeom prst="rect">
              <a:avLst/>
            </a:prstGeom>
          </p:spPr>
        </p:pic>
        <p:pic>
          <p:nvPicPr>
            <p:cNvPr id="9" name="Picture 3" descr="C:\Users\Chris\AppData\Local\Temp\Rar$DRa0.645\IconsLandVistaMapMarkersIconsDemo\PNG\NotCentered\256x256\MapMarker_Flag1_Right_Chartreuse.png">
              <a:extLst>
                <a:ext uri="{FF2B5EF4-FFF2-40B4-BE49-F238E27FC236}">
                  <a16:creationId xmlns:a16="http://schemas.microsoft.com/office/drawing/2014/main" id="{E33F1059-14DD-A86A-DF13-81512ED534BE}"/>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2584840" y="3001829"/>
              <a:ext cx="216000" cy="216000"/>
            </a:xfrm>
            <a:prstGeom prst="rect">
              <a:avLst/>
            </a:prstGeom>
            <a:noFill/>
          </p:spPr>
        </p:pic>
        <p:pic>
          <p:nvPicPr>
            <p:cNvPr id="10" name="Picture 3" descr="C:\Users\Chris\AppData\Local\Temp\Rar$DRa0.645\IconsLandVistaMapMarkersIconsDemo\PNG\NotCentered\256x256\MapMarker_Flag1_Right_Chartreuse.png">
              <a:extLst>
                <a:ext uri="{FF2B5EF4-FFF2-40B4-BE49-F238E27FC236}">
                  <a16:creationId xmlns:a16="http://schemas.microsoft.com/office/drawing/2014/main" id="{4B9E9ED8-E89D-2403-7983-BF572D71ED49}"/>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2028825" y="3248025"/>
              <a:ext cx="216000" cy="216000"/>
            </a:xfrm>
            <a:prstGeom prst="rect">
              <a:avLst/>
            </a:prstGeom>
            <a:noFill/>
          </p:spPr>
        </p:pic>
        <p:pic>
          <p:nvPicPr>
            <p:cNvPr id="11" name="Picture 3" descr="C:\Users\Chris\AppData\Local\Temp\Rar$DRa0.645\IconsLandVistaMapMarkersIconsDemo\PNG\NotCentered\256x256\MapMarker_Flag1_Right_Chartreuse.png">
              <a:extLst>
                <a:ext uri="{FF2B5EF4-FFF2-40B4-BE49-F238E27FC236}">
                  <a16:creationId xmlns:a16="http://schemas.microsoft.com/office/drawing/2014/main" id="{E0FC3E92-2530-683C-FF6B-A284781A44A4}"/>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2783205" y="5591064"/>
              <a:ext cx="216000" cy="216000"/>
            </a:xfrm>
            <a:prstGeom prst="rect">
              <a:avLst/>
            </a:prstGeom>
            <a:noFill/>
          </p:spPr>
        </p:pic>
        <p:pic>
          <p:nvPicPr>
            <p:cNvPr id="12" name="Picture 3" descr="C:\Users\Chris\AppData\Local\Temp\Rar$DRa0.645\IconsLandVistaMapMarkersIconsDemo\PNG\NotCentered\256x256\MapMarker_Flag1_Right_Chartreuse.png">
              <a:extLst>
                <a:ext uri="{FF2B5EF4-FFF2-40B4-BE49-F238E27FC236}">
                  <a16:creationId xmlns:a16="http://schemas.microsoft.com/office/drawing/2014/main" id="{FBE6C027-85A5-9E7E-0C08-7622A379728D}"/>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8116222" y="5510059"/>
              <a:ext cx="216000" cy="216000"/>
            </a:xfrm>
            <a:prstGeom prst="rect">
              <a:avLst/>
            </a:prstGeom>
            <a:noFill/>
          </p:spPr>
        </p:pic>
        <p:pic>
          <p:nvPicPr>
            <p:cNvPr id="13" name="Picture 3" descr="C:\Users\Chris\AppData\Local\Temp\Rar$DRa0.645\IconsLandVistaMapMarkersIconsDemo\PNG\NotCentered\256x256\MapMarker_Flag1_Right_Chartreuse.png">
              <a:extLst>
                <a:ext uri="{FF2B5EF4-FFF2-40B4-BE49-F238E27FC236}">
                  <a16:creationId xmlns:a16="http://schemas.microsoft.com/office/drawing/2014/main" id="{F907D6FC-F282-9CBA-DC68-F32CCE46CCF5}"/>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8757040" y="3769437"/>
              <a:ext cx="216000" cy="216000"/>
            </a:xfrm>
            <a:prstGeom prst="rect">
              <a:avLst/>
            </a:prstGeom>
            <a:noFill/>
          </p:spPr>
        </p:pic>
        <p:pic>
          <p:nvPicPr>
            <p:cNvPr id="14" name="Picture 3" descr="C:\Users\Chris\AppData\Local\Temp\Rar$DRa0.645\IconsLandVistaMapMarkersIconsDemo\PNG\NotCentered\256x256\MapMarker_Flag1_Right_Chartreuse.png">
              <a:extLst>
                <a:ext uri="{FF2B5EF4-FFF2-40B4-BE49-F238E27FC236}">
                  <a16:creationId xmlns:a16="http://schemas.microsoft.com/office/drawing/2014/main" id="{980CA191-DA67-E73E-4C39-86F2B8897D39}"/>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7254671" y="4194687"/>
              <a:ext cx="216000" cy="216000"/>
            </a:xfrm>
            <a:prstGeom prst="rect">
              <a:avLst/>
            </a:prstGeom>
            <a:noFill/>
          </p:spPr>
        </p:pic>
        <p:pic>
          <p:nvPicPr>
            <p:cNvPr id="15" name="Picture 3" descr="C:\Users\Chris\AppData\Local\Temp\Rar$DRa0.645\IconsLandVistaMapMarkersIconsDemo\PNG\NotCentered\256x256\MapMarker_Flag1_Right_Chartreuse.png">
              <a:extLst>
                <a:ext uri="{FF2B5EF4-FFF2-40B4-BE49-F238E27FC236}">
                  <a16:creationId xmlns:a16="http://schemas.microsoft.com/office/drawing/2014/main" id="{C03B2516-B022-3D3E-2CFA-CC2B5ECF1A14}"/>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4295775" y="2447925"/>
              <a:ext cx="216000" cy="216000"/>
            </a:xfrm>
            <a:prstGeom prst="rect">
              <a:avLst/>
            </a:prstGeom>
            <a:noFill/>
          </p:spPr>
        </p:pic>
        <p:pic>
          <p:nvPicPr>
            <p:cNvPr id="16" name="Picture 3" descr="C:\Users\Chris\AppData\Local\Temp\Rar$DRa0.645\IconsLandVistaMapMarkersIconsDemo\PNG\NotCentered\256x256\MapMarker_Flag1_Right_Chartreuse.png">
              <a:extLst>
                <a:ext uri="{FF2B5EF4-FFF2-40B4-BE49-F238E27FC236}">
                  <a16:creationId xmlns:a16="http://schemas.microsoft.com/office/drawing/2014/main" id="{2341D1DC-BA5E-49D3-43A3-9CB681222B07}"/>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5609377" y="3418672"/>
              <a:ext cx="216000" cy="216000"/>
            </a:xfrm>
            <a:prstGeom prst="rect">
              <a:avLst/>
            </a:prstGeom>
            <a:noFill/>
          </p:spPr>
        </p:pic>
        <p:pic>
          <p:nvPicPr>
            <p:cNvPr id="17" name="Picture 3" descr="C:\Users\Chris\AppData\Local\Temp\Rar$DRa0.645\IconsLandVistaMapMarkersIconsDemo\PNG\NotCentered\256x256\MapMarker_Flag1_Right_Chartreuse.png">
              <a:extLst>
                <a:ext uri="{FF2B5EF4-FFF2-40B4-BE49-F238E27FC236}">
                  <a16:creationId xmlns:a16="http://schemas.microsoft.com/office/drawing/2014/main" id="{6F3EF111-E948-B113-7FCF-59E38C5FF59A}"/>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5726737" y="3571669"/>
              <a:ext cx="216000" cy="216000"/>
            </a:xfrm>
            <a:prstGeom prst="rect">
              <a:avLst/>
            </a:prstGeom>
            <a:noFill/>
          </p:spPr>
        </p:pic>
        <p:pic>
          <p:nvPicPr>
            <p:cNvPr id="18" name="Picture 3" descr="C:\Users\Chris\AppData\Local\Temp\Rar$DRa0.645\IconsLandVistaMapMarkersIconsDemo\PNG\NotCentered\256x256\MapMarker_Flag1_Right_Chartreuse.png">
              <a:extLst>
                <a:ext uri="{FF2B5EF4-FFF2-40B4-BE49-F238E27FC236}">
                  <a16:creationId xmlns:a16="http://schemas.microsoft.com/office/drawing/2014/main" id="{76003E7B-9603-E3D9-AB9C-F913B2E9EE5B}"/>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5854305" y="3571539"/>
              <a:ext cx="216000" cy="216000"/>
            </a:xfrm>
            <a:prstGeom prst="rect">
              <a:avLst/>
            </a:prstGeom>
            <a:noFill/>
          </p:spPr>
        </p:pic>
        <p:pic>
          <p:nvPicPr>
            <p:cNvPr id="19" name="Picture 3" descr="C:\Users\Chris\AppData\Local\Temp\Rar$DRa0.645\IconsLandVistaMapMarkersIconsDemo\PNG\NotCentered\256x256\MapMarker_Flag1_Right_Chartreuse.png">
              <a:extLst>
                <a:ext uri="{FF2B5EF4-FFF2-40B4-BE49-F238E27FC236}">
                  <a16:creationId xmlns:a16="http://schemas.microsoft.com/office/drawing/2014/main" id="{505ECC94-6596-0D29-E92D-71677013D8A2}"/>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5151059" y="3364547"/>
              <a:ext cx="216000" cy="216000"/>
            </a:xfrm>
            <a:prstGeom prst="rect">
              <a:avLst/>
            </a:prstGeom>
            <a:noFill/>
          </p:spPr>
        </p:pic>
        <p:pic>
          <p:nvPicPr>
            <p:cNvPr id="20" name="Picture 3" descr="C:\Users\Chris\AppData\Local\Temp\Rar$DRa0.645\IconsLandVistaMapMarkersIconsDemo\PNG\NotCentered\256x256\MapMarker_Flag1_Right_Chartreuse.png">
              <a:extLst>
                <a:ext uri="{FF2B5EF4-FFF2-40B4-BE49-F238E27FC236}">
                  <a16:creationId xmlns:a16="http://schemas.microsoft.com/office/drawing/2014/main" id="{80CBEA57-415A-8569-29EF-D403844CF2BE}"/>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4352803" y="2479883"/>
              <a:ext cx="216000" cy="216000"/>
            </a:xfrm>
            <a:prstGeom prst="rect">
              <a:avLst/>
            </a:prstGeom>
            <a:noFill/>
          </p:spPr>
        </p:pic>
        <p:pic>
          <p:nvPicPr>
            <p:cNvPr id="21" name="Picture 3" descr="C:\Users\Chris\AppData\Local\Temp\Rar$DRa0.645\IconsLandVistaMapMarkersIconsDemo\PNG\NotCentered\256x256\MapMarker_Flag1_Right_Chartreuse.png">
              <a:extLst>
                <a:ext uri="{FF2B5EF4-FFF2-40B4-BE49-F238E27FC236}">
                  <a16:creationId xmlns:a16="http://schemas.microsoft.com/office/drawing/2014/main" id="{D19ED704-B29A-F878-62D9-3A0D3B2E7732}"/>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2726724" y="3739126"/>
              <a:ext cx="216000" cy="216000"/>
            </a:xfrm>
            <a:prstGeom prst="rect">
              <a:avLst/>
            </a:prstGeom>
            <a:noFill/>
          </p:spPr>
        </p:pic>
        <p:pic>
          <p:nvPicPr>
            <p:cNvPr id="22" name="Picture 3" descr="C:\Users\Chris\AppData\Local\Temp\Rar$DRa0.645\IconsLandVistaMapMarkersIconsDemo\PNG\NotCentered\256x256\MapMarker_Flag1_Right_Chartreuse.png">
              <a:extLst>
                <a:ext uri="{FF2B5EF4-FFF2-40B4-BE49-F238E27FC236}">
                  <a16:creationId xmlns:a16="http://schemas.microsoft.com/office/drawing/2014/main" id="{CB46F117-FACB-6FDD-D544-9801EF61F34D}"/>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2842166" y="3874105"/>
              <a:ext cx="216000" cy="216000"/>
            </a:xfrm>
            <a:prstGeom prst="rect">
              <a:avLst/>
            </a:prstGeom>
            <a:noFill/>
          </p:spPr>
        </p:pic>
        <p:pic>
          <p:nvPicPr>
            <p:cNvPr id="23" name="Picture 3" descr="C:\Users\Chris\AppData\Local\Temp\Rar$DRa0.645\IconsLandVistaMapMarkersIconsDemo\PNG\NotCentered\256x256\MapMarker_Flag1_Right_Chartreuse.png">
              <a:extLst>
                <a:ext uri="{FF2B5EF4-FFF2-40B4-BE49-F238E27FC236}">
                  <a16:creationId xmlns:a16="http://schemas.microsoft.com/office/drawing/2014/main" id="{8103B59A-FF3B-216F-D94C-BF42748B75A9}"/>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2486025" y="3186574"/>
              <a:ext cx="216000" cy="216000"/>
            </a:xfrm>
            <a:prstGeom prst="rect">
              <a:avLst/>
            </a:prstGeom>
            <a:noFill/>
          </p:spPr>
        </p:pic>
        <p:pic>
          <p:nvPicPr>
            <p:cNvPr id="24" name="Picture 3" descr="C:\Users\Chris\AppData\Local\Temp\Rar$DRa0.645\IconsLandVistaMapMarkersIconsDemo\PNG\NotCentered\256x256\MapMarker_Flag1_Right_Chartreuse.png">
              <a:extLst>
                <a:ext uri="{FF2B5EF4-FFF2-40B4-BE49-F238E27FC236}">
                  <a16:creationId xmlns:a16="http://schemas.microsoft.com/office/drawing/2014/main" id="{6F1CF267-3315-34DE-AC42-1320A5081745}"/>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2469652" y="3072608"/>
              <a:ext cx="216000" cy="216000"/>
            </a:xfrm>
            <a:prstGeom prst="rect">
              <a:avLst/>
            </a:prstGeom>
            <a:noFill/>
          </p:spPr>
        </p:pic>
        <p:pic>
          <p:nvPicPr>
            <p:cNvPr id="25" name="Picture 3" descr="C:\Users\Chris\AppData\Local\Temp\Rar$DRa0.645\IconsLandVistaMapMarkersIconsDemo\PNG\NotCentered\256x256\MapMarker_Flag1_Right_Chartreuse.png">
              <a:extLst>
                <a:ext uri="{FF2B5EF4-FFF2-40B4-BE49-F238E27FC236}">
                  <a16:creationId xmlns:a16="http://schemas.microsoft.com/office/drawing/2014/main" id="{98AE3108-9ABD-559B-7628-FF75624541E4}"/>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5391949" y="3655146"/>
              <a:ext cx="216000" cy="216000"/>
            </a:xfrm>
            <a:prstGeom prst="rect">
              <a:avLst/>
            </a:prstGeom>
            <a:noFill/>
          </p:spPr>
        </p:pic>
        <p:pic>
          <p:nvPicPr>
            <p:cNvPr id="26" name="Picture 3" descr="C:\Users\Chris\AppData\Local\Temp\Rar$DRa0.645\IconsLandVistaMapMarkersIconsDemo\PNG\NotCentered\256x256\MapMarker_Flag1_Right_Chartreuse.png">
              <a:extLst>
                <a:ext uri="{FF2B5EF4-FFF2-40B4-BE49-F238E27FC236}">
                  <a16:creationId xmlns:a16="http://schemas.microsoft.com/office/drawing/2014/main" id="{5AEBDF38-B166-7C31-5388-83C50D5DC4A8}"/>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6167403" y="3653895"/>
              <a:ext cx="216000" cy="216000"/>
            </a:xfrm>
            <a:prstGeom prst="rect">
              <a:avLst/>
            </a:prstGeom>
            <a:noFill/>
          </p:spPr>
        </p:pic>
        <p:pic>
          <p:nvPicPr>
            <p:cNvPr id="27" name="Picture 3" descr="C:\Users\Chris\AppData\Local\Temp\Rar$DRa0.645\IconsLandVistaMapMarkersIconsDemo\PNG\NotCentered\256x256\MapMarker_Flag1_Right_Chartreuse.png">
              <a:extLst>
                <a:ext uri="{FF2B5EF4-FFF2-40B4-BE49-F238E27FC236}">
                  <a16:creationId xmlns:a16="http://schemas.microsoft.com/office/drawing/2014/main" id="{FAB8AE26-6B35-A288-2BFD-81363B84BED3}"/>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6165748" y="4194687"/>
              <a:ext cx="216000" cy="216000"/>
            </a:xfrm>
            <a:prstGeom prst="rect">
              <a:avLst/>
            </a:prstGeom>
            <a:noFill/>
          </p:spPr>
        </p:pic>
        <p:pic>
          <p:nvPicPr>
            <p:cNvPr id="28" name="Picture 3" descr="C:\Users\Chris\AppData\Local\Temp\Rar$DRa0.645\IconsLandVistaMapMarkersIconsDemo\PNG\NotCentered\256x256\MapMarker_Flag1_Right_Chartreuse.png">
              <a:extLst>
                <a:ext uri="{FF2B5EF4-FFF2-40B4-BE49-F238E27FC236}">
                  <a16:creationId xmlns:a16="http://schemas.microsoft.com/office/drawing/2014/main" id="{6F34C56A-EBF8-CABD-A0C0-67800E19E25E}"/>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5875698" y="4450326"/>
              <a:ext cx="216000" cy="216000"/>
            </a:xfrm>
            <a:prstGeom prst="rect">
              <a:avLst/>
            </a:prstGeom>
            <a:noFill/>
          </p:spPr>
        </p:pic>
        <p:pic>
          <p:nvPicPr>
            <p:cNvPr id="29" name="Picture 3" descr="C:\Users\Chris\AppData\Local\Temp\Rar$DRa0.645\IconsLandVistaMapMarkersIconsDemo\PNG\NotCentered\256x256\MapMarker_Flag1_Right_Chartreuse.png">
              <a:extLst>
                <a:ext uri="{FF2B5EF4-FFF2-40B4-BE49-F238E27FC236}">
                  <a16:creationId xmlns:a16="http://schemas.microsoft.com/office/drawing/2014/main" id="{035DF5B6-1193-FC3C-C4DB-4D07288C7C48}"/>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7066936" y="4017399"/>
              <a:ext cx="216000" cy="216000"/>
            </a:xfrm>
            <a:prstGeom prst="rect">
              <a:avLst/>
            </a:prstGeom>
            <a:noFill/>
          </p:spPr>
        </p:pic>
        <p:pic>
          <p:nvPicPr>
            <p:cNvPr id="30" name="Picture 3" descr="C:\Users\Chris\AppData\Local\Temp\Rar$DRa0.645\IconsLandVistaMapMarkersIconsDemo\PNG\NotCentered\256x256\MapMarker_Flag1_Right_Chartreuse.png">
              <a:extLst>
                <a:ext uri="{FF2B5EF4-FFF2-40B4-BE49-F238E27FC236}">
                  <a16:creationId xmlns:a16="http://schemas.microsoft.com/office/drawing/2014/main" id="{100BD414-DBC3-A997-49A5-2D32A93233C2}"/>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6797778" y="3835809"/>
              <a:ext cx="216000" cy="216000"/>
            </a:xfrm>
            <a:prstGeom prst="rect">
              <a:avLst/>
            </a:prstGeom>
            <a:noFill/>
          </p:spPr>
        </p:pic>
        <p:pic>
          <p:nvPicPr>
            <p:cNvPr id="31" name="Picture 3" descr="C:\Users\Chris\AppData\Local\Temp\Rar$DRa0.645\IconsLandVistaMapMarkersIconsDemo\PNG\NotCentered\256x256\MapMarker_Flag1_Right_Chartreuse.png">
              <a:extLst>
                <a:ext uri="{FF2B5EF4-FFF2-40B4-BE49-F238E27FC236}">
                  <a16:creationId xmlns:a16="http://schemas.microsoft.com/office/drawing/2014/main" id="{554B92E1-B986-CD24-039D-18225326E52E}"/>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295037" y="4779886"/>
              <a:ext cx="216000" cy="216000"/>
            </a:xfrm>
            <a:prstGeom prst="rect">
              <a:avLst/>
            </a:prstGeom>
            <a:noFill/>
          </p:spPr>
        </p:pic>
        <p:pic>
          <p:nvPicPr>
            <p:cNvPr id="32" name="Picture 3" descr="C:\Users\Chris\AppData\Local\Temp\Rar$DRa0.645\IconsLandVistaMapMarkersIconsDemo\PNG\NotCentered\256x256\MapMarker_Flag1_Right_Chartreuse.png">
              <a:extLst>
                <a:ext uri="{FF2B5EF4-FFF2-40B4-BE49-F238E27FC236}">
                  <a16:creationId xmlns:a16="http://schemas.microsoft.com/office/drawing/2014/main" id="{770081BA-6FA7-AF67-587A-6A90BF916C76}"/>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1504766" y="3177237"/>
              <a:ext cx="216000" cy="216000"/>
            </a:xfrm>
            <a:prstGeom prst="rect">
              <a:avLst/>
            </a:prstGeom>
            <a:noFill/>
          </p:spPr>
        </p:pic>
        <p:pic>
          <p:nvPicPr>
            <p:cNvPr id="33" name="Picture 3" descr="C:\Users\Chris\AppData\Local\Temp\Rar$DRa0.645\IconsLandVistaMapMarkersIconsDemo\PNG\NotCentered\256x256\MapMarker_Flag1_Right_Chartreuse.png">
              <a:extLst>
                <a:ext uri="{FF2B5EF4-FFF2-40B4-BE49-F238E27FC236}">
                  <a16:creationId xmlns:a16="http://schemas.microsoft.com/office/drawing/2014/main" id="{0CADA19D-BACF-0137-8BD7-B320D8484A3E}"/>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2799059" y="3756684"/>
              <a:ext cx="216000" cy="216000"/>
            </a:xfrm>
            <a:prstGeom prst="rect">
              <a:avLst/>
            </a:prstGeom>
            <a:noFill/>
          </p:spPr>
        </p:pic>
        <p:pic>
          <p:nvPicPr>
            <p:cNvPr id="34" name="Picture 3" descr="C:\Users\Chris\AppData\Local\Temp\Rar$DRa0.645\IconsLandVistaMapMarkersIconsDemo\PNG\NotCentered\256x256\MapMarker_Flag1_Right_Chartreuse.png">
              <a:extLst>
                <a:ext uri="{FF2B5EF4-FFF2-40B4-BE49-F238E27FC236}">
                  <a16:creationId xmlns:a16="http://schemas.microsoft.com/office/drawing/2014/main" id="{1C00529A-5927-9C23-B38D-3FD2D8EC40CB}"/>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2378855" y="3255159"/>
              <a:ext cx="216000" cy="216000"/>
            </a:xfrm>
            <a:prstGeom prst="rect">
              <a:avLst/>
            </a:prstGeom>
            <a:noFill/>
          </p:spPr>
        </p:pic>
        <p:pic>
          <p:nvPicPr>
            <p:cNvPr id="35" name="Picture 3" descr="C:\Users\Chris\AppData\Local\Temp\Rar$DRa0.645\IconsLandVistaMapMarkersIconsDemo\PNG\NotCentered\256x256\MapMarker_Flag1_Right_Chartreuse.png">
              <a:extLst>
                <a:ext uri="{FF2B5EF4-FFF2-40B4-BE49-F238E27FC236}">
                  <a16:creationId xmlns:a16="http://schemas.microsoft.com/office/drawing/2014/main" id="{F155E3D4-32F6-0559-66EF-EB59DE97E61E}"/>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2432440" y="3243483"/>
              <a:ext cx="216000" cy="216000"/>
            </a:xfrm>
            <a:prstGeom prst="rect">
              <a:avLst/>
            </a:prstGeom>
            <a:noFill/>
          </p:spPr>
        </p:pic>
        <p:pic>
          <p:nvPicPr>
            <p:cNvPr id="36" name="Picture 3" descr="C:\Users\Chris\AppData\Local\Temp\Rar$DRa0.645\IconsLandVistaMapMarkersIconsDemo\PNG\NotCentered\256x256\MapMarker_Flag1_Right_Chartreuse.png">
              <a:extLst>
                <a:ext uri="{FF2B5EF4-FFF2-40B4-BE49-F238E27FC236}">
                  <a16:creationId xmlns:a16="http://schemas.microsoft.com/office/drawing/2014/main" id="{B2738162-A183-6ACD-9778-30031DFD15D1}"/>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2429591" y="3276548"/>
              <a:ext cx="216000" cy="216000"/>
            </a:xfrm>
            <a:prstGeom prst="rect">
              <a:avLst/>
            </a:prstGeom>
            <a:noFill/>
          </p:spPr>
        </p:pic>
        <p:pic>
          <p:nvPicPr>
            <p:cNvPr id="37" name="Picture 3" descr="C:\Users\Chris\AppData\Local\Temp\Rar$DRa0.645\IconsLandVistaMapMarkersIconsDemo\PNG\NotCentered\256x256\MapMarker_Flag1_Right_Chartreuse.png">
              <a:extLst>
                <a:ext uri="{FF2B5EF4-FFF2-40B4-BE49-F238E27FC236}">
                  <a16:creationId xmlns:a16="http://schemas.microsoft.com/office/drawing/2014/main" id="{960B39DC-4693-04B1-ED07-E70FC7516C0E}"/>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2370538" y="3518044"/>
              <a:ext cx="216000" cy="216000"/>
            </a:xfrm>
            <a:prstGeom prst="rect">
              <a:avLst/>
            </a:prstGeom>
            <a:noFill/>
          </p:spPr>
        </p:pic>
        <p:pic>
          <p:nvPicPr>
            <p:cNvPr id="38" name="Picture 3" descr="C:\Users\Chris\AppData\Local\Temp\Rar$DRa0.645\IconsLandVistaMapMarkersIconsDemo\PNG\NotCentered\256x256\MapMarker_Flag1_Right_Chartreuse.png">
              <a:extLst>
                <a:ext uri="{FF2B5EF4-FFF2-40B4-BE49-F238E27FC236}">
                  <a16:creationId xmlns:a16="http://schemas.microsoft.com/office/drawing/2014/main" id="{182DD16E-0073-B3C6-416D-CB7F6F5DC46E}"/>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2355750" y="3451557"/>
              <a:ext cx="216000" cy="216000"/>
            </a:xfrm>
            <a:prstGeom prst="rect">
              <a:avLst/>
            </a:prstGeom>
            <a:noFill/>
          </p:spPr>
        </p:pic>
        <p:pic>
          <p:nvPicPr>
            <p:cNvPr id="39" name="Picture 3" descr="C:\Users\Chris\AppData\Local\Temp\Rar$DRa0.645\IconsLandVistaMapMarkersIconsDemo\PNG\NotCentered\256x256\MapMarker_Flag1_Right_Chartreuse.png">
              <a:extLst>
                <a:ext uri="{FF2B5EF4-FFF2-40B4-BE49-F238E27FC236}">
                  <a16:creationId xmlns:a16="http://schemas.microsoft.com/office/drawing/2014/main" id="{9C0498B1-12DB-1C3A-E05F-BBEF08BAA7E9}"/>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5678756" y="3515918"/>
              <a:ext cx="216000" cy="216000"/>
            </a:xfrm>
            <a:prstGeom prst="rect">
              <a:avLst/>
            </a:prstGeom>
            <a:noFill/>
          </p:spPr>
        </p:pic>
        <p:pic>
          <p:nvPicPr>
            <p:cNvPr id="40" name="Picture 3" descr="C:\Users\Chris\AppData\Local\Temp\Rar$DRa0.645\IconsLandVistaMapMarkersIconsDemo\PNG\NotCentered\256x256\MapMarker_Flag1_Right_Chartreuse.png">
              <a:extLst>
                <a:ext uri="{FF2B5EF4-FFF2-40B4-BE49-F238E27FC236}">
                  <a16:creationId xmlns:a16="http://schemas.microsoft.com/office/drawing/2014/main" id="{344E6996-E306-A450-47B7-562EAF970D6B}"/>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8139885" y="5507596"/>
              <a:ext cx="216000" cy="216000"/>
            </a:xfrm>
            <a:prstGeom prst="rect">
              <a:avLst/>
            </a:prstGeom>
            <a:noFill/>
          </p:spPr>
        </p:pic>
        <p:pic>
          <p:nvPicPr>
            <p:cNvPr id="41" name="Picture 3" descr="C:\Users\Chris\AppData\Local\Temp\Rar$DRa0.645\IconsLandVistaMapMarkersIconsDemo\PNG\NotCentered\256x256\MapMarker_Flag1_Right_Chartreuse.png">
              <a:extLst>
                <a:ext uri="{FF2B5EF4-FFF2-40B4-BE49-F238E27FC236}">
                  <a16:creationId xmlns:a16="http://schemas.microsoft.com/office/drawing/2014/main" id="{25AF2173-1738-0784-4E5C-736A7C01AF29}"/>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8024235" y="5481437"/>
              <a:ext cx="216000" cy="216000"/>
            </a:xfrm>
            <a:prstGeom prst="rect">
              <a:avLst/>
            </a:prstGeom>
            <a:noFill/>
          </p:spPr>
        </p:pic>
        <p:pic>
          <p:nvPicPr>
            <p:cNvPr id="42" name="Picture 3" descr="C:\Users\Chris\AppData\Local\Temp\Rar$DRa0.645\IconsLandVistaMapMarkersIconsDemo\PNG\NotCentered\256x256\MapMarker_Flag1_Right_Chartreuse.png">
              <a:extLst>
                <a:ext uri="{FF2B5EF4-FFF2-40B4-BE49-F238E27FC236}">
                  <a16:creationId xmlns:a16="http://schemas.microsoft.com/office/drawing/2014/main" id="{594E783B-1CA6-4A86-02D2-2BF630F7138C}"/>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7380401" y="4560066"/>
              <a:ext cx="216000" cy="216000"/>
            </a:xfrm>
            <a:prstGeom prst="rect">
              <a:avLst/>
            </a:prstGeom>
            <a:noFill/>
          </p:spPr>
        </p:pic>
        <p:pic>
          <p:nvPicPr>
            <p:cNvPr id="43" name="Picture 3" descr="C:\Users\Chris\AppData\Local\Temp\Rar$DRa0.645\IconsLandVistaMapMarkersIconsDemo\PNG\NotCentered\256x256\MapMarker_Flag1_Right_Chartreuse.png">
              <a:extLst>
                <a:ext uri="{FF2B5EF4-FFF2-40B4-BE49-F238E27FC236}">
                  <a16:creationId xmlns:a16="http://schemas.microsoft.com/office/drawing/2014/main" id="{45A32215-944E-2A6D-0900-8623DCA96A24}"/>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6051904" y="3524984"/>
              <a:ext cx="216000" cy="216000"/>
            </a:xfrm>
            <a:prstGeom prst="rect">
              <a:avLst/>
            </a:prstGeom>
            <a:noFill/>
          </p:spPr>
        </p:pic>
        <p:pic>
          <p:nvPicPr>
            <p:cNvPr id="44" name="Picture 3" descr="C:\Users\Chris\AppData\Local\Temp\Rar$DRa0.645\IconsLandVistaMapMarkersIconsDemo\PNG\NotCentered\256x256\MapMarker_Flag1_Right_Chartreuse.png">
              <a:extLst>
                <a:ext uri="{FF2B5EF4-FFF2-40B4-BE49-F238E27FC236}">
                  <a16:creationId xmlns:a16="http://schemas.microsoft.com/office/drawing/2014/main" id="{14FC4307-D2F7-1F08-FA01-D4B534C210BA}"/>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4517735" y="4141942"/>
              <a:ext cx="216000" cy="216000"/>
            </a:xfrm>
            <a:prstGeom prst="rect">
              <a:avLst/>
            </a:prstGeom>
            <a:noFill/>
          </p:spPr>
        </p:pic>
        <p:pic>
          <p:nvPicPr>
            <p:cNvPr id="45" name="Picture 3" descr="C:\Users\Chris\AppData\Local\Temp\Rar$DRa0.645\IconsLandVistaMapMarkersIconsDemo\PNG\NotCentered\256x256\MapMarker_Flag1_Right_Chartreuse.png">
              <a:extLst>
                <a:ext uri="{FF2B5EF4-FFF2-40B4-BE49-F238E27FC236}">
                  <a16:creationId xmlns:a16="http://schemas.microsoft.com/office/drawing/2014/main" id="{BE8B3449-91AF-6EB2-9B33-FE267895BBC5}"/>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5415468" y="4450326"/>
              <a:ext cx="216000" cy="216000"/>
            </a:xfrm>
            <a:prstGeom prst="rect">
              <a:avLst/>
            </a:prstGeom>
            <a:noFill/>
          </p:spPr>
        </p:pic>
        <p:pic>
          <p:nvPicPr>
            <p:cNvPr id="46" name="Picture 3" descr="C:\Users\Chris\AppData\Local\Temp\Rar$DRa0.645\IconsLandVistaMapMarkersIconsDemo\PNG\NotCentered\256x256\MapMarker_Flag1_Right_Chartreuse.png">
              <a:extLst>
                <a:ext uri="{FF2B5EF4-FFF2-40B4-BE49-F238E27FC236}">
                  <a16:creationId xmlns:a16="http://schemas.microsoft.com/office/drawing/2014/main" id="{613AD56E-5B0A-34A1-7D24-3570C6B20BAA}"/>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5343954" y="3863568"/>
              <a:ext cx="216000" cy="216000"/>
            </a:xfrm>
            <a:prstGeom prst="rect">
              <a:avLst/>
            </a:prstGeom>
            <a:noFill/>
          </p:spPr>
        </p:pic>
        <p:pic>
          <p:nvPicPr>
            <p:cNvPr id="47" name="Picture 3" descr="C:\Users\Chris\AppData\Local\Temp\Rar$DRa0.645\IconsLandVistaMapMarkersIconsDemo\PNG\NotCentered\256x256\MapMarker_Flag1_Right_Chartreuse.png">
              <a:extLst>
                <a:ext uri="{FF2B5EF4-FFF2-40B4-BE49-F238E27FC236}">
                  <a16:creationId xmlns:a16="http://schemas.microsoft.com/office/drawing/2014/main" id="{77CE3C49-D619-B7CD-7CD1-A09566086139}"/>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2175635" y="3735514"/>
              <a:ext cx="216000" cy="216000"/>
            </a:xfrm>
            <a:prstGeom prst="rect">
              <a:avLst/>
            </a:prstGeom>
            <a:noFill/>
          </p:spPr>
        </p:pic>
        <p:pic>
          <p:nvPicPr>
            <p:cNvPr id="48" name="Picture 3" descr="C:\Users\Chris\AppData\Local\Temp\Rar$DRa0.645\IconsLandVistaMapMarkersIconsDemo\PNG\NotCentered\256x256\MapMarker_Flag1_Right_Chartreuse.png">
              <a:extLst>
                <a:ext uri="{FF2B5EF4-FFF2-40B4-BE49-F238E27FC236}">
                  <a16:creationId xmlns:a16="http://schemas.microsoft.com/office/drawing/2014/main" id="{4EAE4028-A76B-AC07-97E2-7DA85F619528}"/>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2090277" y="3000415"/>
              <a:ext cx="216000" cy="216000"/>
            </a:xfrm>
            <a:prstGeom prst="rect">
              <a:avLst/>
            </a:prstGeom>
            <a:noFill/>
          </p:spPr>
        </p:pic>
        <p:pic>
          <p:nvPicPr>
            <p:cNvPr id="49" name="Picture 3" descr="C:\Users\Chris\AppData\Local\Temp\Rar$DRa0.645\IconsLandVistaMapMarkersIconsDemo\PNG\NotCentered\256x256\MapMarker_Flag1_Right_Chartreuse.png">
              <a:extLst>
                <a:ext uri="{FF2B5EF4-FFF2-40B4-BE49-F238E27FC236}">
                  <a16:creationId xmlns:a16="http://schemas.microsoft.com/office/drawing/2014/main" id="{22BFE668-8F9F-908C-CC6A-11BD0B163220}"/>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2157630" y="3077319"/>
              <a:ext cx="216000" cy="216000"/>
            </a:xfrm>
            <a:prstGeom prst="rect">
              <a:avLst/>
            </a:prstGeom>
            <a:noFill/>
          </p:spPr>
        </p:pic>
        <p:pic>
          <p:nvPicPr>
            <p:cNvPr id="50" name="Picture 3" descr="C:\Users\Chris\AppData\Local\Temp\Rar$DRa0.645\IconsLandVistaMapMarkersIconsDemo\PNG\NotCentered\256x256\MapMarker_Flag1_Right_Chartreuse.png">
              <a:extLst>
                <a:ext uri="{FF2B5EF4-FFF2-40B4-BE49-F238E27FC236}">
                  <a16:creationId xmlns:a16="http://schemas.microsoft.com/office/drawing/2014/main" id="{159AEC8F-BCD8-2C30-CDC9-3B7975FDC41A}"/>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2065801" y="3267333"/>
              <a:ext cx="216000" cy="216000"/>
            </a:xfrm>
            <a:prstGeom prst="rect">
              <a:avLst/>
            </a:prstGeom>
            <a:noFill/>
          </p:spPr>
        </p:pic>
        <p:pic>
          <p:nvPicPr>
            <p:cNvPr id="51" name="Picture 3" descr="C:\Users\Chris\AppData\Local\Temp\Rar$DRa0.645\IconsLandVistaMapMarkersIconsDemo\PNG\NotCentered\256x256\MapMarker_Flag1_Right_Chartreuse.png">
              <a:extLst>
                <a:ext uri="{FF2B5EF4-FFF2-40B4-BE49-F238E27FC236}">
                  <a16:creationId xmlns:a16="http://schemas.microsoft.com/office/drawing/2014/main" id="{476679AF-A825-D3B0-E7D0-5CF5B9A287BA}"/>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1973272" y="3249962"/>
              <a:ext cx="216000" cy="216000"/>
            </a:xfrm>
            <a:prstGeom prst="rect">
              <a:avLst/>
            </a:prstGeom>
            <a:noFill/>
          </p:spPr>
        </p:pic>
        <p:pic>
          <p:nvPicPr>
            <p:cNvPr id="52" name="Picture 3" descr="C:\Users\Chris\AppData\Local\Temp\Rar$DRa0.645\IconsLandVistaMapMarkersIconsDemo\PNG\NotCentered\256x256\MapMarker_Flag1_Right_Chartreuse.png">
              <a:extLst>
                <a:ext uri="{FF2B5EF4-FFF2-40B4-BE49-F238E27FC236}">
                  <a16:creationId xmlns:a16="http://schemas.microsoft.com/office/drawing/2014/main" id="{2C909C00-FA09-5958-6DD2-2B7F32EB5F5C}"/>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5360359" y="3599188"/>
              <a:ext cx="216000" cy="216000"/>
            </a:xfrm>
            <a:prstGeom prst="rect">
              <a:avLst/>
            </a:prstGeom>
            <a:noFill/>
          </p:spPr>
        </p:pic>
        <p:pic>
          <p:nvPicPr>
            <p:cNvPr id="53" name="Picture 3" descr="C:\Users\Chris\AppData\Local\Temp\Rar$DRa0.645\IconsLandVistaMapMarkersIconsDemo\PNG\NotCentered\256x256\MapMarker_Flag1_Right_Chartreuse.png">
              <a:extLst>
                <a:ext uri="{FF2B5EF4-FFF2-40B4-BE49-F238E27FC236}">
                  <a16:creationId xmlns:a16="http://schemas.microsoft.com/office/drawing/2014/main" id="{293B0602-780A-4D01-AF6E-4F81CA9539F1}"/>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8100274" y="5418127"/>
              <a:ext cx="216000" cy="216000"/>
            </a:xfrm>
            <a:prstGeom prst="rect">
              <a:avLst/>
            </a:prstGeom>
            <a:noFill/>
          </p:spPr>
        </p:pic>
        <p:pic>
          <p:nvPicPr>
            <p:cNvPr id="54" name="Picture 3" descr="C:\Users\Chris\AppData\Local\Temp\Rar$DRa0.645\IconsLandVistaMapMarkersIconsDemo\PNG\NotCentered\256x256\MapMarker_Flag1_Right_Chartreuse.png">
              <a:extLst>
                <a:ext uri="{FF2B5EF4-FFF2-40B4-BE49-F238E27FC236}">
                  <a16:creationId xmlns:a16="http://schemas.microsoft.com/office/drawing/2014/main" id="{55CED9B8-0142-C98A-0083-DF35015465B8}"/>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4829927" y="2942285"/>
              <a:ext cx="216000" cy="216000"/>
            </a:xfrm>
            <a:prstGeom prst="rect">
              <a:avLst/>
            </a:prstGeom>
            <a:noFill/>
          </p:spPr>
        </p:pic>
        <p:pic>
          <p:nvPicPr>
            <p:cNvPr id="55" name="Picture 3" descr="C:\Users\Chris\AppData\Local\Temp\Rar$DRa0.645\IconsLandVistaMapMarkersIconsDemo\PNG\NotCentered\256x256\MapMarker_Flag1_Right_Chartreuse.png">
              <a:extLst>
                <a:ext uri="{FF2B5EF4-FFF2-40B4-BE49-F238E27FC236}">
                  <a16:creationId xmlns:a16="http://schemas.microsoft.com/office/drawing/2014/main" id="{48DB0352-B52C-27B6-20CD-CDF52C0A3B19}"/>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5895500" y="3608067"/>
              <a:ext cx="216000" cy="216000"/>
            </a:xfrm>
            <a:prstGeom prst="rect">
              <a:avLst/>
            </a:prstGeom>
            <a:noFill/>
          </p:spPr>
        </p:pic>
        <p:pic>
          <p:nvPicPr>
            <p:cNvPr id="56" name="Picture 3" descr="C:\Users\Chris\AppData\Local\Temp\Rar$DRa0.645\IconsLandVistaMapMarkersIconsDemo\PNG\NotCentered\256x256\MapMarker_Flag1_Right_Chartreuse.png">
              <a:extLst>
                <a:ext uri="{FF2B5EF4-FFF2-40B4-BE49-F238E27FC236}">
                  <a16:creationId xmlns:a16="http://schemas.microsoft.com/office/drawing/2014/main" id="{6739D659-EDE0-6E78-F048-0EF2FA6DAE2F}"/>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4417633" y="2636824"/>
              <a:ext cx="216000" cy="216000"/>
            </a:xfrm>
            <a:prstGeom prst="rect">
              <a:avLst/>
            </a:prstGeom>
            <a:noFill/>
          </p:spPr>
        </p:pic>
        <p:pic>
          <p:nvPicPr>
            <p:cNvPr id="57" name="Picture 3" descr="C:\Users\Chris\AppData\Local\Temp\Rar$DRa0.645\IconsLandVistaMapMarkersIconsDemo\PNG\NotCentered\256x256\MapMarker_Flag1_Right_Chartreuse.png">
              <a:extLst>
                <a:ext uri="{FF2B5EF4-FFF2-40B4-BE49-F238E27FC236}">
                  <a16:creationId xmlns:a16="http://schemas.microsoft.com/office/drawing/2014/main" id="{B91E9DD6-1524-9BA8-0A0A-DD782D464D8E}"/>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2226453" y="3368128"/>
              <a:ext cx="216000" cy="216000"/>
            </a:xfrm>
            <a:prstGeom prst="rect">
              <a:avLst/>
            </a:prstGeom>
            <a:noFill/>
          </p:spPr>
        </p:pic>
        <p:pic>
          <p:nvPicPr>
            <p:cNvPr id="58" name="Picture 3" descr="C:\Users\Chris\AppData\Local\Temp\Rar$DRa0.645\IconsLandVistaMapMarkersIconsDemo\PNG\NotCentered\256x256\MapMarker_Flag1_Right_Chartreuse.png">
              <a:extLst>
                <a:ext uri="{FF2B5EF4-FFF2-40B4-BE49-F238E27FC236}">
                  <a16:creationId xmlns:a16="http://schemas.microsoft.com/office/drawing/2014/main" id="{4FA2C938-61DB-A626-53AC-E580ABEAC086}"/>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2329383" y="3385499"/>
              <a:ext cx="216000" cy="216000"/>
            </a:xfrm>
            <a:prstGeom prst="rect">
              <a:avLst/>
            </a:prstGeom>
            <a:noFill/>
          </p:spPr>
        </p:pic>
        <p:pic>
          <p:nvPicPr>
            <p:cNvPr id="59" name="Picture 3" descr="C:\Users\Chris\AppData\Local\Temp\Rar$DRa0.645\IconsLandVistaMapMarkersIconsDemo\PNG\NotCentered\256x256\MapMarker_Flag1_Right_Chartreuse.png">
              <a:extLst>
                <a:ext uri="{FF2B5EF4-FFF2-40B4-BE49-F238E27FC236}">
                  <a16:creationId xmlns:a16="http://schemas.microsoft.com/office/drawing/2014/main" id="{48E247CC-FD40-3FCA-213B-CC677E0C4891}"/>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8825462" y="5548645"/>
              <a:ext cx="216000" cy="216000"/>
            </a:xfrm>
            <a:prstGeom prst="rect">
              <a:avLst/>
            </a:prstGeom>
            <a:noFill/>
          </p:spPr>
        </p:pic>
        <p:pic>
          <p:nvPicPr>
            <p:cNvPr id="60" name="Picture 3" descr="C:\Users\Chris\AppData\Local\Temp\Rar$DRa0.645\IconsLandVistaMapMarkersIconsDemo\PNG\NotCentered\256x256\MapMarker_Flag1_Right_Chartreuse.png">
              <a:extLst>
                <a:ext uri="{FF2B5EF4-FFF2-40B4-BE49-F238E27FC236}">
                  <a16:creationId xmlns:a16="http://schemas.microsoft.com/office/drawing/2014/main" id="{EB1A72D9-9A86-305E-27C5-61BF2192A775}"/>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5340844" y="3550808"/>
              <a:ext cx="216000" cy="216000"/>
            </a:xfrm>
            <a:prstGeom prst="rect">
              <a:avLst/>
            </a:prstGeom>
            <a:noFill/>
          </p:spPr>
        </p:pic>
        <p:pic>
          <p:nvPicPr>
            <p:cNvPr id="61" name="Picture 3" descr="C:\Users\Chris\AppData\Local\Temp\Rar$DRa0.645\IconsLandVistaMapMarkersIconsDemo\PNG\NotCentered\256x256\MapMarker_Flag1_Right_Chartreuse.png">
              <a:extLst>
                <a:ext uri="{FF2B5EF4-FFF2-40B4-BE49-F238E27FC236}">
                  <a16:creationId xmlns:a16="http://schemas.microsoft.com/office/drawing/2014/main" id="{758444DC-028B-9169-6222-2B50EE2E6918}"/>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5759535" y="3565299"/>
              <a:ext cx="216000" cy="216000"/>
            </a:xfrm>
            <a:prstGeom prst="rect">
              <a:avLst/>
            </a:prstGeom>
            <a:noFill/>
          </p:spPr>
        </p:pic>
        <p:pic>
          <p:nvPicPr>
            <p:cNvPr id="62" name="Picture 3" descr="C:\Users\Chris\AppData\Local\Temp\Rar$DRa0.645\IconsLandVistaMapMarkersIconsDemo\PNG\NotCentered\256x256\MapMarker_Flag1_Right_Chartreuse.png">
              <a:extLst>
                <a:ext uri="{FF2B5EF4-FFF2-40B4-BE49-F238E27FC236}">
                  <a16:creationId xmlns:a16="http://schemas.microsoft.com/office/drawing/2014/main" id="{BB10D9F3-DCAA-B2F2-DED0-03E7B103DE47}"/>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5431803" y="3716464"/>
              <a:ext cx="216000" cy="216000"/>
            </a:xfrm>
            <a:prstGeom prst="rect">
              <a:avLst/>
            </a:prstGeom>
            <a:noFill/>
          </p:spPr>
        </p:pic>
        <p:pic>
          <p:nvPicPr>
            <p:cNvPr id="63" name="Picture 3" descr="C:\Users\Chris\AppData\Local\Temp\Rar$DRa0.645\IconsLandVistaMapMarkersIconsDemo\PNG\NotCentered\256x256\MapMarker_Flag1_Right_Chartreuse.png">
              <a:extLst>
                <a:ext uri="{FF2B5EF4-FFF2-40B4-BE49-F238E27FC236}">
                  <a16:creationId xmlns:a16="http://schemas.microsoft.com/office/drawing/2014/main" id="{0CAFF917-CFF2-47E6-E6CF-6BD6D9F314CB}"/>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5651056" y="3500067"/>
              <a:ext cx="216000" cy="216000"/>
            </a:xfrm>
            <a:prstGeom prst="rect">
              <a:avLst/>
            </a:prstGeom>
            <a:noFill/>
          </p:spPr>
        </p:pic>
        <p:pic>
          <p:nvPicPr>
            <p:cNvPr id="64" name="Picture 3" descr="C:\Users\Chris\AppData\Local\Temp\Rar$DRa0.645\IconsLandVistaMapMarkersIconsDemo\PNG\NotCentered\256x256\MapMarker_Flag1_Right_Chartreuse.png">
              <a:extLst>
                <a:ext uri="{FF2B5EF4-FFF2-40B4-BE49-F238E27FC236}">
                  <a16:creationId xmlns:a16="http://schemas.microsoft.com/office/drawing/2014/main" id="{A4EAE28A-A329-2B28-7B02-93C33006E58E}"/>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5638593" y="4125399"/>
              <a:ext cx="216000" cy="216000"/>
            </a:xfrm>
            <a:prstGeom prst="rect">
              <a:avLst/>
            </a:prstGeom>
            <a:noFill/>
          </p:spPr>
        </p:pic>
        <p:pic>
          <p:nvPicPr>
            <p:cNvPr id="65" name="Picture 3" descr="C:\Users\Chris\AppData\Local\Temp\Rar$DRa0.645\IconsLandVistaMapMarkersIconsDemo\PNG\NotCentered\256x256\MapMarker_Flag1_Right_Chartreuse.png">
              <a:extLst>
                <a:ext uri="{FF2B5EF4-FFF2-40B4-BE49-F238E27FC236}">
                  <a16:creationId xmlns:a16="http://schemas.microsoft.com/office/drawing/2014/main" id="{B7F6A56E-A43B-9EAB-A978-C2E6E93FA36A}"/>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2538630" y="2842635"/>
              <a:ext cx="216000" cy="216000"/>
            </a:xfrm>
            <a:prstGeom prst="rect">
              <a:avLst/>
            </a:prstGeom>
            <a:noFill/>
          </p:spPr>
        </p:pic>
        <p:pic>
          <p:nvPicPr>
            <p:cNvPr id="66" name="Picture 65" descr="C:\Users\Chris\AppData\Local\Temp\Rar$DRa0.645\IconsLandVistaMapMarkersIconsDemo\PNG\NotCentered\256x256\MapMarker_Flag1_Right_Chartreuse.png">
              <a:extLst>
                <a:ext uri="{FF2B5EF4-FFF2-40B4-BE49-F238E27FC236}">
                  <a16:creationId xmlns:a16="http://schemas.microsoft.com/office/drawing/2014/main" id="{B5672D55-F159-F68E-D195-018D2D716F1A}"/>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2486025" y="2721265"/>
              <a:ext cx="216000" cy="216000"/>
            </a:xfrm>
            <a:prstGeom prst="rect">
              <a:avLst/>
            </a:prstGeom>
            <a:noFill/>
          </p:spPr>
        </p:pic>
        <p:pic>
          <p:nvPicPr>
            <p:cNvPr id="67" name="Picture 66" descr="C:\Users\Chris\AppData\Local\Temp\Rar$DRa0.645\IconsLandVistaMapMarkersIconsDemo\PNG\NotCentered\256x256\MapMarker_Flag1_Right_Chartreuse.png">
              <a:extLst>
                <a:ext uri="{FF2B5EF4-FFF2-40B4-BE49-F238E27FC236}">
                  <a16:creationId xmlns:a16="http://schemas.microsoft.com/office/drawing/2014/main" id="{708DC73A-D01A-E926-9ACA-2F3912C64CCC}"/>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2515686" y="2972549"/>
              <a:ext cx="216000" cy="216000"/>
            </a:xfrm>
            <a:prstGeom prst="rect">
              <a:avLst/>
            </a:prstGeom>
            <a:noFill/>
          </p:spPr>
        </p:pic>
        <p:pic>
          <p:nvPicPr>
            <p:cNvPr id="68" name="Picture 67" descr="C:\Users\Chris\AppData\Local\Temp\Rar$DRa0.645\IconsLandVistaMapMarkersIconsDemo\PNG\NotCentered\256x256\MapMarker_Flag1_Right_Chartreuse.png">
              <a:extLst>
                <a:ext uri="{FF2B5EF4-FFF2-40B4-BE49-F238E27FC236}">
                  <a16:creationId xmlns:a16="http://schemas.microsoft.com/office/drawing/2014/main" id="{3A5DC15F-8F4F-624C-B30E-78345E67DDD7}"/>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1570485" y="3445437"/>
              <a:ext cx="216000" cy="216000"/>
            </a:xfrm>
            <a:prstGeom prst="rect">
              <a:avLst/>
            </a:prstGeom>
            <a:noFill/>
          </p:spPr>
        </p:pic>
        <p:pic>
          <p:nvPicPr>
            <p:cNvPr id="69" name="Picture 3" descr="C:\Users\Chris\AppData\Local\Temp\Rar$DRa0.645\IconsLandVistaMapMarkersIconsDemo\PNG\NotCentered\256x256\MapMarker_Flag1_Right_Chartreuse.png">
              <a:extLst>
                <a:ext uri="{FF2B5EF4-FFF2-40B4-BE49-F238E27FC236}">
                  <a16:creationId xmlns:a16="http://schemas.microsoft.com/office/drawing/2014/main" id="{EAAC36C5-3000-9E71-1CF9-C2F54E3AD68E}"/>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5378193" y="3632984"/>
              <a:ext cx="216000" cy="216000"/>
            </a:xfrm>
            <a:prstGeom prst="rect">
              <a:avLst/>
            </a:prstGeom>
            <a:noFill/>
          </p:spPr>
        </p:pic>
        <p:pic>
          <p:nvPicPr>
            <p:cNvPr id="70" name="Picture 3" descr="C:\Users\Chris\AppData\Local\Temp\Rar$DRa0.645\IconsLandVistaMapMarkersIconsDemo\PNG\NotCentered\256x256\MapMarker_Flag1_Right_Chartreuse.png">
              <a:extLst>
                <a:ext uri="{FF2B5EF4-FFF2-40B4-BE49-F238E27FC236}">
                  <a16:creationId xmlns:a16="http://schemas.microsoft.com/office/drawing/2014/main" id="{85BF9D2C-531C-2949-B1D5-EC167942E91F}"/>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1748192" y="3076193"/>
              <a:ext cx="216000" cy="216000"/>
            </a:xfrm>
            <a:prstGeom prst="rect">
              <a:avLst/>
            </a:prstGeom>
            <a:noFill/>
          </p:spPr>
        </p:pic>
        <p:pic>
          <p:nvPicPr>
            <p:cNvPr id="71" name="Picture 3" descr="C:\Users\Chris\AppData\Local\Temp\Rar$DRa0.645\IconsLandVistaMapMarkersIconsDemo\PNG\NotCentered\256x256\MapMarker_Flag1_Right_Chartreuse.png">
              <a:extLst>
                <a:ext uri="{FF2B5EF4-FFF2-40B4-BE49-F238E27FC236}">
                  <a16:creationId xmlns:a16="http://schemas.microsoft.com/office/drawing/2014/main" id="{2D2CE1DC-34D0-9E39-771D-307C1788AB7E}"/>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2053035" y="3108503"/>
              <a:ext cx="216000" cy="216000"/>
            </a:xfrm>
            <a:prstGeom prst="rect">
              <a:avLst/>
            </a:prstGeom>
            <a:noFill/>
          </p:spPr>
        </p:pic>
        <p:pic>
          <p:nvPicPr>
            <p:cNvPr id="72" name="Picture 3" descr="C:\Users\Chris\AppData\Local\Temp\Rar$DRa0.645\IconsLandVistaMapMarkersIconsDemo\PNG\NotCentered\256x256\MapMarker_Flag1_Right_Chartreuse.png">
              <a:extLst>
                <a:ext uri="{FF2B5EF4-FFF2-40B4-BE49-F238E27FC236}">
                  <a16:creationId xmlns:a16="http://schemas.microsoft.com/office/drawing/2014/main" id="{70280117-F86B-9D36-5A12-761A21932815}"/>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7323251" y="4531491"/>
              <a:ext cx="216000" cy="216000"/>
            </a:xfrm>
            <a:prstGeom prst="rect">
              <a:avLst/>
            </a:prstGeom>
            <a:noFill/>
          </p:spPr>
        </p:pic>
        <p:pic>
          <p:nvPicPr>
            <p:cNvPr id="73" name="Picture 3" descr="C:\Users\Chris\AppData\Local\Temp\Rar$DRa0.645\IconsLandVistaMapMarkersIconsDemo\PNG\NotCentered\256x256\MapMarker_Flag1_Right_Chartreuse.png">
              <a:extLst>
                <a:ext uri="{FF2B5EF4-FFF2-40B4-BE49-F238E27FC236}">
                  <a16:creationId xmlns:a16="http://schemas.microsoft.com/office/drawing/2014/main" id="{93901EBA-2E68-84A2-D036-CCB401A0BEE5}"/>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7285151" y="4541016"/>
              <a:ext cx="216000" cy="216000"/>
            </a:xfrm>
            <a:prstGeom prst="rect">
              <a:avLst/>
            </a:prstGeom>
            <a:noFill/>
          </p:spPr>
        </p:pic>
        <p:pic>
          <p:nvPicPr>
            <p:cNvPr id="74" name="Picture 3" descr="C:\Users\Chris\AppData\Local\Temp\Rar$DRa0.645\IconsLandVistaMapMarkersIconsDemo\PNG\NotCentered\256x256\MapMarker_Flag1_Right_Chartreuse.png">
              <a:extLst>
                <a:ext uri="{FF2B5EF4-FFF2-40B4-BE49-F238E27FC236}">
                  <a16:creationId xmlns:a16="http://schemas.microsoft.com/office/drawing/2014/main" id="{C7A8E963-45FB-BE98-1FBF-488D050B35A5}"/>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8063091" y="5456227"/>
              <a:ext cx="216000" cy="216000"/>
            </a:xfrm>
            <a:prstGeom prst="rect">
              <a:avLst/>
            </a:prstGeom>
            <a:noFill/>
          </p:spPr>
        </p:pic>
        <p:pic>
          <p:nvPicPr>
            <p:cNvPr id="75" name="Picture 3" descr="C:\Users\Chris\AppData\Local\Temp\Rar$DRa0.645\IconsLandVistaMapMarkersIconsDemo\PNG\NotCentered\256x256\MapMarker_Flag1_Right_Chartreuse.png">
              <a:extLst>
                <a:ext uri="{FF2B5EF4-FFF2-40B4-BE49-F238E27FC236}">
                  <a16:creationId xmlns:a16="http://schemas.microsoft.com/office/drawing/2014/main" id="{3F6DA8FA-5FCD-16B6-84D0-B6FF5088FA35}"/>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2506531" y="2856589"/>
              <a:ext cx="216000" cy="216000"/>
            </a:xfrm>
            <a:prstGeom prst="rect">
              <a:avLst/>
            </a:prstGeom>
            <a:noFill/>
          </p:spPr>
        </p:pic>
        <p:pic>
          <p:nvPicPr>
            <p:cNvPr id="76" name="Picture 3" descr="C:\Users\Chris\AppData\Local\Temp\Rar$DRa0.645\IconsLandVistaMapMarkersIconsDemo\PNG\NotCentered\256x256\MapMarker_Flag1_Right_Chartreuse.png">
              <a:extLst>
                <a:ext uri="{FF2B5EF4-FFF2-40B4-BE49-F238E27FC236}">
                  <a16:creationId xmlns:a16="http://schemas.microsoft.com/office/drawing/2014/main" id="{B9C98A2C-5DE1-5EEF-56CF-D5E4B5B20A21}"/>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1999639" y="3310672"/>
              <a:ext cx="216000" cy="216000"/>
            </a:xfrm>
            <a:prstGeom prst="rect">
              <a:avLst/>
            </a:prstGeom>
            <a:noFill/>
          </p:spPr>
        </p:pic>
        <p:pic>
          <p:nvPicPr>
            <p:cNvPr id="77" name="Picture 3" descr="C:\Users\Chris\AppData\Local\Temp\Rar$DRa0.645\IconsLandVistaMapMarkersIconsDemo\PNG\NotCentered\256x256\MapMarker_Flag1_Right_Chartreuse.png">
              <a:extLst>
                <a:ext uri="{FF2B5EF4-FFF2-40B4-BE49-F238E27FC236}">
                  <a16:creationId xmlns:a16="http://schemas.microsoft.com/office/drawing/2014/main" id="{7CA239E9-9179-E3FC-6357-6A4BB9E237AB}"/>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1953918" y="3331004"/>
              <a:ext cx="216000" cy="216000"/>
            </a:xfrm>
            <a:prstGeom prst="rect">
              <a:avLst/>
            </a:prstGeom>
            <a:noFill/>
          </p:spPr>
        </p:pic>
        <p:pic>
          <p:nvPicPr>
            <p:cNvPr id="78" name="Picture 3" descr="C:\Users\Chris\AppData\Local\Temp\Rar$DRa0.645\IconsLandVistaMapMarkersIconsDemo\PNG\NotCentered\256x256\MapMarker_Flag1_Right_Chartreuse.png">
              <a:extLst>
                <a:ext uri="{FF2B5EF4-FFF2-40B4-BE49-F238E27FC236}">
                  <a16:creationId xmlns:a16="http://schemas.microsoft.com/office/drawing/2014/main" id="{944DEFC1-D66D-19A6-6901-15B2AE5A33EC}"/>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2000240" y="3350757"/>
              <a:ext cx="216000" cy="216000"/>
            </a:xfrm>
            <a:prstGeom prst="rect">
              <a:avLst/>
            </a:prstGeom>
            <a:noFill/>
          </p:spPr>
        </p:pic>
        <p:pic>
          <p:nvPicPr>
            <p:cNvPr id="79" name="Picture 3" descr="C:\Users\Chris\AppData\Local\Temp\Rar$DRa0.645\IconsLandVistaMapMarkersIconsDemo\PNG\NotCentered\256x256\MapMarker_Flag1_Right_Chartreuse.png">
              <a:extLst>
                <a:ext uri="{FF2B5EF4-FFF2-40B4-BE49-F238E27FC236}">
                  <a16:creationId xmlns:a16="http://schemas.microsoft.com/office/drawing/2014/main" id="{6A9F1CB2-9E2D-F2D3-872A-533F92638BAE}"/>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2399930" y="3101938"/>
              <a:ext cx="216000" cy="216000"/>
            </a:xfrm>
            <a:prstGeom prst="rect">
              <a:avLst/>
            </a:prstGeom>
            <a:noFill/>
          </p:spPr>
        </p:pic>
        <p:pic>
          <p:nvPicPr>
            <p:cNvPr id="80" name="Picture 3" descr="C:\Users\Chris\AppData\Local\Temp\Rar$DRa0.645\IconsLandVistaMapMarkersIconsDemo\PNG\NotCentered\256x256\MapMarker_Flag1_Right_Chartreuse.png">
              <a:extLst>
                <a:ext uri="{FF2B5EF4-FFF2-40B4-BE49-F238E27FC236}">
                  <a16:creationId xmlns:a16="http://schemas.microsoft.com/office/drawing/2014/main" id="{72BF4083-4A9A-2B9E-7ACA-E205AC6380CD}"/>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1614899" y="3608067"/>
              <a:ext cx="216000" cy="216000"/>
            </a:xfrm>
            <a:prstGeom prst="rect">
              <a:avLst/>
            </a:prstGeom>
            <a:noFill/>
          </p:spPr>
        </p:pic>
        <p:pic>
          <p:nvPicPr>
            <p:cNvPr id="81" name="Picture 3" descr="C:\Users\Chris\AppData\Local\Temp\Rar$DRa0.645\IconsLandVistaMapMarkersIconsDemo\PNG\NotCentered\256x256\MapMarker_Flag1_Right_Chartreuse.png">
              <a:extLst>
                <a:ext uri="{FF2B5EF4-FFF2-40B4-BE49-F238E27FC236}">
                  <a16:creationId xmlns:a16="http://schemas.microsoft.com/office/drawing/2014/main" id="{F3D3BF24-F5DA-B6E2-ECEB-261F6CB37B66}"/>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1587486" y="3553437"/>
              <a:ext cx="216000" cy="216000"/>
            </a:xfrm>
            <a:prstGeom prst="rect">
              <a:avLst/>
            </a:prstGeom>
            <a:noFill/>
          </p:spPr>
        </p:pic>
        <p:pic>
          <p:nvPicPr>
            <p:cNvPr id="82" name="Picture 3" descr="C:\Users\Chris\AppData\Local\Temp\Rar$DRa0.645\IconsLandVistaMapMarkersIconsDemo\PNG\NotCentered\256x256\MapMarker_Flag1_Right_Chartreuse.png">
              <a:extLst>
                <a:ext uri="{FF2B5EF4-FFF2-40B4-BE49-F238E27FC236}">
                  <a16:creationId xmlns:a16="http://schemas.microsoft.com/office/drawing/2014/main" id="{4B967D2E-A83E-F608-DF67-F56176E7C61C}"/>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5367059" y="2892415"/>
              <a:ext cx="216000" cy="216000"/>
            </a:xfrm>
            <a:prstGeom prst="rect">
              <a:avLst/>
            </a:prstGeom>
            <a:noFill/>
          </p:spPr>
        </p:pic>
        <p:pic>
          <p:nvPicPr>
            <p:cNvPr id="83" name="Picture 3" descr="C:\Users\Chris\AppData\Local\Temp\Rar$DRa0.645\IconsLandVistaMapMarkersIconsDemo\PNG\NotCentered\256x256\MapMarker_Flag1_Right_Chartreuse.png">
              <a:extLst>
                <a:ext uri="{FF2B5EF4-FFF2-40B4-BE49-F238E27FC236}">
                  <a16:creationId xmlns:a16="http://schemas.microsoft.com/office/drawing/2014/main" id="{DD5DFCED-EDAE-27D3-C44F-0753AE47CBF9}"/>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1967792" y="3114532"/>
              <a:ext cx="216000" cy="216000"/>
            </a:xfrm>
            <a:prstGeom prst="rect">
              <a:avLst/>
            </a:prstGeom>
            <a:noFill/>
          </p:spPr>
        </p:pic>
        <p:pic>
          <p:nvPicPr>
            <p:cNvPr id="84" name="Picture 3" descr="C:\Users\Chris\AppData\Local\Temp\Rar$DRa0.645\IconsLandVistaMapMarkersIconsDemo\PNG\NotCentered\256x256\MapMarker_Flag1_Right_Chartreuse.png">
              <a:extLst>
                <a:ext uri="{FF2B5EF4-FFF2-40B4-BE49-F238E27FC236}">
                  <a16:creationId xmlns:a16="http://schemas.microsoft.com/office/drawing/2014/main" id="{39F4A8A0-C0E9-14DC-4167-261887B8E3CF}"/>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2231679" y="3203593"/>
              <a:ext cx="216000" cy="216000"/>
            </a:xfrm>
            <a:prstGeom prst="rect">
              <a:avLst/>
            </a:prstGeom>
            <a:noFill/>
          </p:spPr>
        </p:pic>
        <p:pic>
          <p:nvPicPr>
            <p:cNvPr id="85" name="Picture 3" descr="C:\Users\Chris\AppData\Local\Temp\Rar$DRa0.645\IconsLandVistaMapMarkersIconsDemo\PNG\NotCentered\256x256\MapMarker_Flag1_Right_Chartreuse.png">
              <a:extLst>
                <a:ext uri="{FF2B5EF4-FFF2-40B4-BE49-F238E27FC236}">
                  <a16:creationId xmlns:a16="http://schemas.microsoft.com/office/drawing/2014/main" id="{8F0B265E-36E3-6BC5-3629-C27A9A7890E0}"/>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2174646" y="3368447"/>
              <a:ext cx="216000" cy="216000"/>
            </a:xfrm>
            <a:prstGeom prst="rect">
              <a:avLst/>
            </a:prstGeom>
            <a:noFill/>
          </p:spPr>
        </p:pic>
        <p:pic>
          <p:nvPicPr>
            <p:cNvPr id="86" name="Picture 3" descr="C:\Users\Chris\AppData\Local\Temp\Rar$DRa0.645\IconsLandVistaMapMarkersIconsDemo\PNG\NotCentered\256x256\MapMarker_Flag1_Right_Chartreuse.png">
              <a:extLst>
                <a:ext uri="{FF2B5EF4-FFF2-40B4-BE49-F238E27FC236}">
                  <a16:creationId xmlns:a16="http://schemas.microsoft.com/office/drawing/2014/main" id="{660B19D9-DD5F-8DFC-FA5C-B5B381572BD9}"/>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7325806" y="3615993"/>
              <a:ext cx="216000" cy="216000"/>
            </a:xfrm>
            <a:prstGeom prst="rect">
              <a:avLst/>
            </a:prstGeom>
            <a:noFill/>
          </p:spPr>
        </p:pic>
        <p:pic>
          <p:nvPicPr>
            <p:cNvPr id="87" name="Picture 3" descr="C:\Users\Chris\AppData\Local\Temp\Rar$DRa0.645\IconsLandVistaMapMarkersIconsDemo\PNG\NotCentered\256x256\MapMarker_Flag1_Right_Chartreuse.png">
              <a:extLst>
                <a:ext uri="{FF2B5EF4-FFF2-40B4-BE49-F238E27FC236}">
                  <a16:creationId xmlns:a16="http://schemas.microsoft.com/office/drawing/2014/main" id="{7E7B4A16-C71B-E8C5-F4CB-6A95E36536CC}"/>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1895457" y="3322677"/>
              <a:ext cx="216000" cy="216000"/>
            </a:xfrm>
            <a:prstGeom prst="rect">
              <a:avLst/>
            </a:prstGeom>
            <a:noFill/>
          </p:spPr>
        </p:pic>
        <p:pic>
          <p:nvPicPr>
            <p:cNvPr id="88" name="Picture 3" descr="C:\Users\Chris\AppData\Local\Temp\Rar$DRa0.645\IconsLandVistaMapMarkersIconsDemo\PNG\NotCentered\256x256\MapMarker_Flag1_Right_Chartreuse.png">
              <a:extLst>
                <a:ext uri="{FF2B5EF4-FFF2-40B4-BE49-F238E27FC236}">
                  <a16:creationId xmlns:a16="http://schemas.microsoft.com/office/drawing/2014/main" id="{254D43C9-8E32-A675-E50F-E0D990007FEC}"/>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1928447" y="3132647"/>
              <a:ext cx="216000" cy="216000"/>
            </a:xfrm>
            <a:prstGeom prst="rect">
              <a:avLst/>
            </a:prstGeom>
            <a:noFill/>
          </p:spPr>
        </p:pic>
        <p:pic>
          <p:nvPicPr>
            <p:cNvPr id="89" name="Picture 88" descr="C:\Users\Chris\AppData\Local\Temp\Rar$DRa0.645\IconsLandVistaMapMarkersIconsDemo\PNG\NotCentered\256x256\MapMarker_Flag1_Right_Chartreuse.png">
              <a:extLst>
                <a:ext uri="{FF2B5EF4-FFF2-40B4-BE49-F238E27FC236}">
                  <a16:creationId xmlns:a16="http://schemas.microsoft.com/office/drawing/2014/main" id="{AF7D11B6-CC57-6705-CEB6-F10ACCEA42D4}"/>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2438263" y="2904074"/>
              <a:ext cx="216000" cy="216000"/>
            </a:xfrm>
            <a:prstGeom prst="rect">
              <a:avLst/>
            </a:prstGeom>
            <a:noFill/>
          </p:spPr>
        </p:pic>
        <p:pic>
          <p:nvPicPr>
            <p:cNvPr id="90" name="Picture 89" descr="C:\Users\Chris\AppData\Local\Temp\Rar$DRa0.645\IconsLandVistaMapMarkersIconsDemo\PNG\NotCentered\256x256\MapMarker_Flag1_Right_Chartreuse.png">
              <a:extLst>
                <a:ext uri="{FF2B5EF4-FFF2-40B4-BE49-F238E27FC236}">
                  <a16:creationId xmlns:a16="http://schemas.microsoft.com/office/drawing/2014/main" id="{9B4AB270-F21C-6610-CF20-BFA4361F7CFE}"/>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2414581" y="2882278"/>
              <a:ext cx="216000" cy="216000"/>
            </a:xfrm>
            <a:prstGeom prst="rect">
              <a:avLst/>
            </a:prstGeom>
            <a:noFill/>
          </p:spPr>
        </p:pic>
        <p:pic>
          <p:nvPicPr>
            <p:cNvPr id="91" name="Picture 3" descr="C:\Users\Chris\AppData\Local\Temp\Rar$DRa0.645\IconsLandVistaMapMarkersIconsDemo\PNG\NotCentered\256x256\MapMarker_Flag1_Right_Chartreuse.png">
              <a:extLst>
                <a:ext uri="{FF2B5EF4-FFF2-40B4-BE49-F238E27FC236}">
                  <a16:creationId xmlns:a16="http://schemas.microsoft.com/office/drawing/2014/main" id="{185AB28F-AC82-E107-B495-F2BE893956FB}"/>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2364229" y="3483521"/>
              <a:ext cx="216000" cy="216000"/>
            </a:xfrm>
            <a:prstGeom prst="rect">
              <a:avLst/>
            </a:prstGeom>
            <a:noFill/>
          </p:spPr>
        </p:pic>
        <p:pic>
          <p:nvPicPr>
            <p:cNvPr id="92" name="Picture 91" descr="C:\Users\Chris\AppData\Local\Temp\Rar$DRa0.645\IconsLandVistaMapMarkersIconsDemo\PNG\NotCentered\256x256\MapMarker_Flag1_Right_Chartreuse.png">
              <a:extLst>
                <a:ext uri="{FF2B5EF4-FFF2-40B4-BE49-F238E27FC236}">
                  <a16:creationId xmlns:a16="http://schemas.microsoft.com/office/drawing/2014/main" id="{CEC7C69D-36A8-B1C3-C120-682BF35E0ADE}"/>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1602194" y="3565062"/>
              <a:ext cx="216000" cy="216000"/>
            </a:xfrm>
            <a:prstGeom prst="rect">
              <a:avLst/>
            </a:prstGeom>
            <a:noFill/>
          </p:spPr>
        </p:pic>
        <p:pic>
          <p:nvPicPr>
            <p:cNvPr id="93" name="Picture 3" descr="C:\Users\Chris\AppData\Local\Temp\Rar$DRa0.645\IconsLandVistaMapMarkersIconsDemo\PNG\NotCentered\256x256\MapMarker_Flag1_Right_Chartreuse.png">
              <a:extLst>
                <a:ext uri="{FF2B5EF4-FFF2-40B4-BE49-F238E27FC236}">
                  <a16:creationId xmlns:a16="http://schemas.microsoft.com/office/drawing/2014/main" id="{BBDED10B-F301-7B9B-73EC-D23BCBA6ACE8}"/>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2206314" y="3216503"/>
              <a:ext cx="216000" cy="216000"/>
            </a:xfrm>
            <a:prstGeom prst="rect">
              <a:avLst/>
            </a:prstGeom>
            <a:noFill/>
          </p:spPr>
        </p:pic>
        <p:pic>
          <p:nvPicPr>
            <p:cNvPr id="94" name="Picture 3" descr="C:\Users\Chris\AppData\Local\Temp\Rar$DRa0.645\IconsLandVistaMapMarkersIconsDemo\PNG\NotCentered\256x256\MapMarker_Flag1_Right_Chartreuse.png">
              <a:extLst>
                <a:ext uri="{FF2B5EF4-FFF2-40B4-BE49-F238E27FC236}">
                  <a16:creationId xmlns:a16="http://schemas.microsoft.com/office/drawing/2014/main" id="{7F8410EF-4A02-92FF-735B-4445173325E3}"/>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8092559" y="5474301"/>
              <a:ext cx="216000" cy="216000"/>
            </a:xfrm>
            <a:prstGeom prst="rect">
              <a:avLst/>
            </a:prstGeom>
            <a:noFill/>
          </p:spPr>
        </p:pic>
        <p:pic>
          <p:nvPicPr>
            <p:cNvPr id="95" name="Picture 3" descr="C:\Users\Chris\AppData\Local\Temp\Rar$DRa0.645\IconsLandVistaMapMarkersIconsDemo\PNG\NotCentered\256x256\MapMarker_Flag1_Right_Chartreuse.png">
              <a:extLst>
                <a:ext uri="{FF2B5EF4-FFF2-40B4-BE49-F238E27FC236}">
                  <a16:creationId xmlns:a16="http://schemas.microsoft.com/office/drawing/2014/main" id="{E5F21357-9940-3955-CA0C-86789E42DC7E}"/>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8002263" y="5506647"/>
              <a:ext cx="216000" cy="216000"/>
            </a:xfrm>
            <a:prstGeom prst="rect">
              <a:avLst/>
            </a:prstGeom>
            <a:noFill/>
          </p:spPr>
        </p:pic>
        <p:pic>
          <p:nvPicPr>
            <p:cNvPr id="96" name="Picture 3" descr="C:\Users\Chris\AppData\Local\Temp\Rar$DRa0.645\IconsLandVistaMapMarkersIconsDemo\PNG\NotCentered\256x256\MapMarker_Flag1_Right_Chartreuse.png">
              <a:extLst>
                <a:ext uri="{FF2B5EF4-FFF2-40B4-BE49-F238E27FC236}">
                  <a16:creationId xmlns:a16="http://schemas.microsoft.com/office/drawing/2014/main" id="{485DC937-3B43-13E9-7E5D-EFDF7AD8F9FE}"/>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5812762" y="3507993"/>
              <a:ext cx="216000" cy="216000"/>
            </a:xfrm>
            <a:prstGeom prst="rect">
              <a:avLst/>
            </a:prstGeom>
            <a:noFill/>
          </p:spPr>
        </p:pic>
        <p:pic>
          <p:nvPicPr>
            <p:cNvPr id="97" name="Picture 3" descr="C:\Users\Chris\AppData\Local\Temp\Rar$DRa0.645\IconsLandVistaMapMarkersIconsDemo\PNG\NotCentered\256x256\MapMarker_Flag1_Right_Chartreuse.png">
              <a:extLst>
                <a:ext uri="{FF2B5EF4-FFF2-40B4-BE49-F238E27FC236}">
                  <a16:creationId xmlns:a16="http://schemas.microsoft.com/office/drawing/2014/main" id="{E2CC71D7-AEF8-66C8-8C13-E7AE0A6C53CE}"/>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5914324" y="3627290"/>
              <a:ext cx="216000" cy="216000"/>
            </a:xfrm>
            <a:prstGeom prst="rect">
              <a:avLst/>
            </a:prstGeom>
            <a:noFill/>
          </p:spPr>
        </p:pic>
        <p:pic>
          <p:nvPicPr>
            <p:cNvPr id="98" name="Picture 3" descr="C:\Users\Chris\AppData\Local\Temp\Rar$DRa0.645\IconsLandVistaMapMarkersIconsDemo\PNG\NotCentered\256x256\MapMarker_Flag1_Right_Chartreuse.png">
              <a:extLst>
                <a:ext uri="{FF2B5EF4-FFF2-40B4-BE49-F238E27FC236}">
                  <a16:creationId xmlns:a16="http://schemas.microsoft.com/office/drawing/2014/main" id="{1BEEC84F-728A-DEB1-EEA1-846DAAE9902B}"/>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5706635" y="3510977"/>
              <a:ext cx="216000" cy="216000"/>
            </a:xfrm>
            <a:prstGeom prst="rect">
              <a:avLst/>
            </a:prstGeom>
            <a:noFill/>
          </p:spPr>
        </p:pic>
        <p:pic>
          <p:nvPicPr>
            <p:cNvPr id="99" name="Picture 3" descr="C:\Users\Chris\AppData\Local\Temp\Rar$DRa0.645\IconsLandVistaMapMarkersIconsDemo\PNG\NotCentered\256x256\MapMarker_Flag1_Right_Chartreuse.png">
              <a:extLst>
                <a:ext uri="{FF2B5EF4-FFF2-40B4-BE49-F238E27FC236}">
                  <a16:creationId xmlns:a16="http://schemas.microsoft.com/office/drawing/2014/main" id="{85A0E4A8-23FF-EC16-5EE5-3CC2463A21B1}"/>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5785383" y="3545895"/>
              <a:ext cx="216000" cy="216000"/>
            </a:xfrm>
            <a:prstGeom prst="rect">
              <a:avLst/>
            </a:prstGeom>
            <a:noFill/>
          </p:spPr>
        </p:pic>
        <p:pic>
          <p:nvPicPr>
            <p:cNvPr id="100" name="Picture 3" descr="C:\Users\Chris\AppData\Local\Temp\Rar$DRa0.645\IconsLandVistaMapMarkersIconsDemo\PNG\NotCentered\256x256\MapMarker_Flag1_Right_Chartreuse.png">
              <a:extLst>
                <a:ext uri="{FF2B5EF4-FFF2-40B4-BE49-F238E27FC236}">
                  <a16:creationId xmlns:a16="http://schemas.microsoft.com/office/drawing/2014/main" id="{F8176D36-380B-A526-30A4-1C6B5CB4C5E7}"/>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5795311" y="3524984"/>
              <a:ext cx="216000" cy="216000"/>
            </a:xfrm>
            <a:prstGeom prst="rect">
              <a:avLst/>
            </a:prstGeom>
            <a:noFill/>
          </p:spPr>
        </p:pic>
        <p:pic>
          <p:nvPicPr>
            <p:cNvPr id="101" name="Picture 3" descr="C:\Users\Chris\AppData\Local\Temp\Rar$DRa0.645\IconsLandVistaMapMarkersIconsDemo\PNG\NotCentered\256x256\MapMarker_Flag1_Right_Chartreuse.png">
              <a:extLst>
                <a:ext uri="{FF2B5EF4-FFF2-40B4-BE49-F238E27FC236}">
                  <a16:creationId xmlns:a16="http://schemas.microsoft.com/office/drawing/2014/main" id="{A4E8D7E1-A474-1CA9-6967-09B3275B5802}"/>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5309567" y="3490161"/>
              <a:ext cx="216000" cy="216000"/>
            </a:xfrm>
            <a:prstGeom prst="rect">
              <a:avLst/>
            </a:prstGeom>
            <a:noFill/>
          </p:spPr>
        </p:pic>
        <p:pic>
          <p:nvPicPr>
            <p:cNvPr id="102" name="Picture 3" descr="C:\Users\Chris\AppData\Local\Temp\Rar$DRa0.645\IconsLandVistaMapMarkersIconsDemo\PNG\NotCentered\256x256\MapMarker_Flag1_Right_Chartreuse.png">
              <a:extLst>
                <a:ext uri="{FF2B5EF4-FFF2-40B4-BE49-F238E27FC236}">
                  <a16:creationId xmlns:a16="http://schemas.microsoft.com/office/drawing/2014/main" id="{C2492E09-6D6C-DEFB-C0C7-8CD92F11CB17}"/>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4892705" y="3033603"/>
              <a:ext cx="216000" cy="216000"/>
            </a:xfrm>
            <a:prstGeom prst="rect">
              <a:avLst/>
            </a:prstGeom>
            <a:noFill/>
          </p:spPr>
        </p:pic>
        <p:pic>
          <p:nvPicPr>
            <p:cNvPr id="103" name="Picture 3" descr="C:\Users\Chris\AppData\Local\Temp\Rar$DRa0.645\IconsLandVistaMapMarkersIconsDemo\PNG\NotCentered\256x256\MapMarker_Flag1_Right_Chartreuse.png">
              <a:extLst>
                <a:ext uri="{FF2B5EF4-FFF2-40B4-BE49-F238E27FC236}">
                  <a16:creationId xmlns:a16="http://schemas.microsoft.com/office/drawing/2014/main" id="{B2EDA8BB-98AA-AC53-B2C7-2C0C3591BB45}"/>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4561322" y="2901765"/>
              <a:ext cx="216000" cy="216000"/>
            </a:xfrm>
            <a:prstGeom prst="rect">
              <a:avLst/>
            </a:prstGeom>
            <a:noFill/>
          </p:spPr>
        </p:pic>
        <p:pic>
          <p:nvPicPr>
            <p:cNvPr id="104" name="Picture 3" descr="C:\Users\Chris\AppData\Local\Temp\Rar$DRa0.645\IconsLandVistaMapMarkersIconsDemo\PNG\NotCentered\256x256\MapMarker_Flag1_Right_Chartreuse.png">
              <a:extLst>
                <a:ext uri="{FF2B5EF4-FFF2-40B4-BE49-F238E27FC236}">
                  <a16:creationId xmlns:a16="http://schemas.microsoft.com/office/drawing/2014/main" id="{85DD00E2-E20E-9BFD-DE5F-58710560D95C}"/>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1862816" y="2950871"/>
              <a:ext cx="216000" cy="216000"/>
            </a:xfrm>
            <a:prstGeom prst="rect">
              <a:avLst/>
            </a:prstGeom>
            <a:noFill/>
          </p:spPr>
        </p:pic>
        <p:pic>
          <p:nvPicPr>
            <p:cNvPr id="105" name="Picture 3" descr="C:\Users\Chris\AppData\Local\Temp\Rar$DRa0.645\IconsLandVistaMapMarkersIconsDemo\PNG\NotCentered\256x256\MapMarker_Flag1_Right_Chartreuse.png">
              <a:extLst>
                <a:ext uri="{FF2B5EF4-FFF2-40B4-BE49-F238E27FC236}">
                  <a16:creationId xmlns:a16="http://schemas.microsoft.com/office/drawing/2014/main" id="{7D865015-FFED-CD98-DCB5-7634AF82E7E1}"/>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2317417" y="3316562"/>
              <a:ext cx="216000" cy="216000"/>
            </a:xfrm>
            <a:prstGeom prst="rect">
              <a:avLst/>
            </a:prstGeom>
            <a:noFill/>
          </p:spPr>
        </p:pic>
        <p:pic>
          <p:nvPicPr>
            <p:cNvPr id="106" name="Picture 3" descr="C:\Users\Chris\AppData\Local\Temp\Rar$DRa0.645\IconsLandVistaMapMarkersIconsDemo\PNG\NotCentered\256x256\MapMarker_Flag1_Right_Chartreuse.png">
              <a:extLst>
                <a:ext uri="{FF2B5EF4-FFF2-40B4-BE49-F238E27FC236}">
                  <a16:creationId xmlns:a16="http://schemas.microsoft.com/office/drawing/2014/main" id="{4C2F8A54-FDA8-4FB6-758E-789822C909C2}"/>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2488077" y="3524984"/>
              <a:ext cx="216000" cy="216000"/>
            </a:xfrm>
            <a:prstGeom prst="rect">
              <a:avLst/>
            </a:prstGeom>
            <a:noFill/>
          </p:spPr>
        </p:pic>
        <p:pic>
          <p:nvPicPr>
            <p:cNvPr id="107" name="Picture 106" descr="C:\Users\Chris\AppData\Local\Temp\Rar$DRa0.645\IconsLandVistaMapMarkersIconsDemo\PNG\NotCentered\256x256\MapMarker_Flag1_Right_Chartreuse.png">
              <a:extLst>
                <a:ext uri="{FF2B5EF4-FFF2-40B4-BE49-F238E27FC236}">
                  <a16:creationId xmlns:a16="http://schemas.microsoft.com/office/drawing/2014/main" id="{13F05DFE-80DA-2CAB-72B5-030ED77C6F8F}"/>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2535378" y="3015403"/>
              <a:ext cx="216000" cy="216000"/>
            </a:xfrm>
            <a:prstGeom prst="rect">
              <a:avLst/>
            </a:prstGeom>
            <a:noFill/>
          </p:spPr>
        </p:pic>
        <p:pic>
          <p:nvPicPr>
            <p:cNvPr id="108" name="Picture 3" descr="C:\Users\Chris\AppData\Local\Temp\Rar$DRa0.645\IconsLandVistaMapMarkersIconsDemo\PNG\NotCentered\256x256\MapMarker_Flag1_Right_Chartreuse.png">
              <a:extLst>
                <a:ext uri="{FF2B5EF4-FFF2-40B4-BE49-F238E27FC236}">
                  <a16:creationId xmlns:a16="http://schemas.microsoft.com/office/drawing/2014/main" id="{F773F1B3-F12F-6872-0D76-518985588BB2}"/>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8297651" y="5244055"/>
              <a:ext cx="216000" cy="216000"/>
            </a:xfrm>
            <a:prstGeom prst="rect">
              <a:avLst/>
            </a:prstGeom>
            <a:noFill/>
          </p:spPr>
        </p:pic>
        <p:pic>
          <p:nvPicPr>
            <p:cNvPr id="109" name="Picture 3" descr="C:\Users\Chris\AppData\Local\Temp\Rar$DRa0.645\IconsLandVistaMapMarkersIconsDemo\PNG\NotCentered\256x256\MapMarker_Flag1_Right_Chartreuse.png">
              <a:extLst>
                <a:ext uri="{FF2B5EF4-FFF2-40B4-BE49-F238E27FC236}">
                  <a16:creationId xmlns:a16="http://schemas.microsoft.com/office/drawing/2014/main" id="{263BEF5B-BFA7-51A1-17C9-CBB18B01073F}"/>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1983313" y="3286169"/>
              <a:ext cx="216000" cy="216000"/>
            </a:xfrm>
            <a:prstGeom prst="rect">
              <a:avLst/>
            </a:prstGeom>
            <a:noFill/>
          </p:spPr>
        </p:pic>
        <p:pic>
          <p:nvPicPr>
            <p:cNvPr id="110" name="Picture 3" descr="C:\Users\Chris\AppData\Local\Temp\Rar$DRa0.645\IconsLandVistaMapMarkersIconsDemo\PNG\NotCentered\256x256\MapMarker_Flag1_Right_Chartreuse.png">
              <a:extLst>
                <a:ext uri="{FF2B5EF4-FFF2-40B4-BE49-F238E27FC236}">
                  <a16:creationId xmlns:a16="http://schemas.microsoft.com/office/drawing/2014/main" id="{BD207E27-9B54-7DA9-26D6-6B5D220ECF54}"/>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5804723" y="3522367"/>
              <a:ext cx="216000" cy="216000"/>
            </a:xfrm>
            <a:prstGeom prst="rect">
              <a:avLst/>
            </a:prstGeom>
            <a:noFill/>
          </p:spPr>
        </p:pic>
        <p:pic>
          <p:nvPicPr>
            <p:cNvPr id="111" name="Picture 3" descr="C:\Users\Chris\AppData\Local\Temp\Rar$DRa0.645\IconsLandVistaMapMarkersIconsDemo\PNG\NotCentered\256x256\MapMarker_Flag1_Right_Chartreuse.png">
              <a:extLst>
                <a:ext uri="{FF2B5EF4-FFF2-40B4-BE49-F238E27FC236}">
                  <a16:creationId xmlns:a16="http://schemas.microsoft.com/office/drawing/2014/main" id="{DD85445B-C53B-2AF7-630F-24A5E283077B}"/>
                </a:ext>
              </a:extLst>
            </p:cNvPr>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2342307" y="3413029"/>
              <a:ext cx="216000" cy="216000"/>
            </a:xfrm>
            <a:prstGeom prst="rect">
              <a:avLst/>
            </a:prstGeom>
            <a:noFill/>
          </p:spPr>
        </p:pic>
      </p:grpSp>
      <p:sp>
        <p:nvSpPr>
          <p:cNvPr id="112" name="Freeform 6">
            <a:extLst>
              <a:ext uri="{FF2B5EF4-FFF2-40B4-BE49-F238E27FC236}">
                <a16:creationId xmlns:a16="http://schemas.microsoft.com/office/drawing/2014/main" id="{DBE8CCFC-B938-D97B-3130-6BE51B82AE7A}"/>
              </a:ext>
            </a:extLst>
          </p:cNvPr>
          <p:cNvSpPr>
            <a:spLocks/>
          </p:cNvSpPr>
          <p:nvPr userDrawn="1"/>
        </p:nvSpPr>
        <p:spPr bwMode="auto">
          <a:xfrm flipV="1">
            <a:off x="-7899" y="37077"/>
            <a:ext cx="17068800" cy="1126523"/>
          </a:xfrm>
          <a:custGeom>
            <a:avLst/>
            <a:gdLst>
              <a:gd name="T0" fmla="*/ 0 w 5828"/>
              <a:gd name="T1" fmla="*/ 0 h 2578"/>
              <a:gd name="T2" fmla="*/ 70 w 5828"/>
              <a:gd name="T3" fmla="*/ 67 h 2578"/>
              <a:gd name="T4" fmla="*/ 152 w 5828"/>
              <a:gd name="T5" fmla="*/ 136 h 2578"/>
              <a:gd name="T6" fmla="*/ 243 w 5828"/>
              <a:gd name="T7" fmla="*/ 204 h 2578"/>
              <a:gd name="T8" fmla="*/ 345 w 5828"/>
              <a:gd name="T9" fmla="*/ 270 h 2578"/>
              <a:gd name="T10" fmla="*/ 458 w 5828"/>
              <a:gd name="T11" fmla="*/ 337 h 2578"/>
              <a:gd name="T12" fmla="*/ 580 w 5828"/>
              <a:gd name="T13" fmla="*/ 403 h 2578"/>
              <a:gd name="T14" fmla="*/ 713 w 5828"/>
              <a:gd name="T15" fmla="*/ 468 h 2578"/>
              <a:gd name="T16" fmla="*/ 858 w 5828"/>
              <a:gd name="T17" fmla="*/ 531 h 2578"/>
              <a:gd name="T18" fmla="*/ 1013 w 5828"/>
              <a:gd name="T19" fmla="*/ 594 h 2578"/>
              <a:gd name="T20" fmla="*/ 1181 w 5828"/>
              <a:gd name="T21" fmla="*/ 654 h 2578"/>
              <a:gd name="T22" fmla="*/ 1358 w 5828"/>
              <a:gd name="T23" fmla="*/ 715 h 2578"/>
              <a:gd name="T24" fmla="*/ 1547 w 5828"/>
              <a:gd name="T25" fmla="*/ 773 h 2578"/>
              <a:gd name="T26" fmla="*/ 1747 w 5828"/>
              <a:gd name="T27" fmla="*/ 829 h 2578"/>
              <a:gd name="T28" fmla="*/ 1959 w 5828"/>
              <a:gd name="T29" fmla="*/ 884 h 2578"/>
              <a:gd name="T30" fmla="*/ 2184 w 5828"/>
              <a:gd name="T31" fmla="*/ 937 h 2578"/>
              <a:gd name="T32" fmla="*/ 2418 w 5828"/>
              <a:gd name="T33" fmla="*/ 987 h 2578"/>
              <a:gd name="T34" fmla="*/ 2662 w 5828"/>
              <a:gd name="T35" fmla="*/ 1032 h 2578"/>
              <a:gd name="T36" fmla="*/ 2910 w 5828"/>
              <a:gd name="T37" fmla="*/ 1071 h 2578"/>
              <a:gd name="T38" fmla="*/ 3157 w 5828"/>
              <a:gd name="T39" fmla="*/ 1102 h 2578"/>
              <a:gd name="T40" fmla="*/ 3407 w 5828"/>
              <a:gd name="T41" fmla="*/ 1126 h 2578"/>
              <a:gd name="T42" fmla="*/ 3654 w 5828"/>
              <a:gd name="T43" fmla="*/ 1144 h 2578"/>
              <a:gd name="T44" fmla="*/ 3898 w 5828"/>
              <a:gd name="T45" fmla="*/ 1153 h 2578"/>
              <a:gd name="T46" fmla="*/ 4138 w 5828"/>
              <a:gd name="T47" fmla="*/ 1157 h 2578"/>
              <a:gd name="T48" fmla="*/ 4371 w 5828"/>
              <a:gd name="T49" fmla="*/ 1156 h 2578"/>
              <a:gd name="T50" fmla="*/ 4597 w 5828"/>
              <a:gd name="T51" fmla="*/ 1146 h 2578"/>
              <a:gd name="T52" fmla="*/ 4813 w 5828"/>
              <a:gd name="T53" fmla="*/ 1132 h 2578"/>
              <a:gd name="T54" fmla="*/ 5019 w 5828"/>
              <a:gd name="T55" fmla="*/ 1112 h 2578"/>
              <a:gd name="T56" fmla="*/ 5211 w 5828"/>
              <a:gd name="T57" fmla="*/ 1085 h 2578"/>
              <a:gd name="T58" fmla="*/ 5390 w 5828"/>
              <a:gd name="T59" fmla="*/ 1052 h 2578"/>
              <a:gd name="T60" fmla="*/ 5554 w 5828"/>
              <a:gd name="T61" fmla="*/ 1016 h 2578"/>
              <a:gd name="T62" fmla="*/ 5699 w 5828"/>
              <a:gd name="T63" fmla="*/ 973 h 2578"/>
              <a:gd name="T64" fmla="*/ 5826 w 5828"/>
              <a:gd name="T65" fmla="*/ 926 h 2578"/>
              <a:gd name="T66" fmla="*/ 0 w 5828"/>
              <a:gd name="T67" fmla="*/ 2578 h 2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828" h="2578">
                <a:moveTo>
                  <a:pt x="0" y="2578"/>
                </a:moveTo>
                <a:lnTo>
                  <a:pt x="0" y="0"/>
                </a:lnTo>
                <a:lnTo>
                  <a:pt x="34" y="33"/>
                </a:lnTo>
                <a:lnTo>
                  <a:pt x="70" y="67"/>
                </a:lnTo>
                <a:lnTo>
                  <a:pt x="109" y="102"/>
                </a:lnTo>
                <a:lnTo>
                  <a:pt x="152" y="136"/>
                </a:lnTo>
                <a:lnTo>
                  <a:pt x="196" y="169"/>
                </a:lnTo>
                <a:lnTo>
                  <a:pt x="243" y="204"/>
                </a:lnTo>
                <a:lnTo>
                  <a:pt x="293" y="238"/>
                </a:lnTo>
                <a:lnTo>
                  <a:pt x="345" y="270"/>
                </a:lnTo>
                <a:lnTo>
                  <a:pt x="399" y="304"/>
                </a:lnTo>
                <a:lnTo>
                  <a:pt x="458" y="337"/>
                </a:lnTo>
                <a:lnTo>
                  <a:pt x="518" y="369"/>
                </a:lnTo>
                <a:lnTo>
                  <a:pt x="580" y="403"/>
                </a:lnTo>
                <a:lnTo>
                  <a:pt x="645" y="435"/>
                </a:lnTo>
                <a:lnTo>
                  <a:pt x="713" y="468"/>
                </a:lnTo>
                <a:lnTo>
                  <a:pt x="785" y="500"/>
                </a:lnTo>
                <a:lnTo>
                  <a:pt x="858" y="531"/>
                </a:lnTo>
                <a:lnTo>
                  <a:pt x="935" y="563"/>
                </a:lnTo>
                <a:lnTo>
                  <a:pt x="1013" y="594"/>
                </a:lnTo>
                <a:lnTo>
                  <a:pt x="1096" y="625"/>
                </a:lnTo>
                <a:lnTo>
                  <a:pt x="1181" y="654"/>
                </a:lnTo>
                <a:lnTo>
                  <a:pt x="1267" y="685"/>
                </a:lnTo>
                <a:lnTo>
                  <a:pt x="1358" y="715"/>
                </a:lnTo>
                <a:lnTo>
                  <a:pt x="1451" y="743"/>
                </a:lnTo>
                <a:lnTo>
                  <a:pt x="1547" y="773"/>
                </a:lnTo>
                <a:lnTo>
                  <a:pt x="1645" y="801"/>
                </a:lnTo>
                <a:lnTo>
                  <a:pt x="1747" y="829"/>
                </a:lnTo>
                <a:lnTo>
                  <a:pt x="1852" y="856"/>
                </a:lnTo>
                <a:lnTo>
                  <a:pt x="1959" y="884"/>
                </a:lnTo>
                <a:lnTo>
                  <a:pt x="2070" y="910"/>
                </a:lnTo>
                <a:lnTo>
                  <a:pt x="2184" y="937"/>
                </a:lnTo>
                <a:lnTo>
                  <a:pt x="2299" y="962"/>
                </a:lnTo>
                <a:lnTo>
                  <a:pt x="2418" y="987"/>
                </a:lnTo>
                <a:lnTo>
                  <a:pt x="2540" y="1011"/>
                </a:lnTo>
                <a:lnTo>
                  <a:pt x="2662" y="1032"/>
                </a:lnTo>
                <a:lnTo>
                  <a:pt x="2786" y="1052"/>
                </a:lnTo>
                <a:lnTo>
                  <a:pt x="2910" y="1071"/>
                </a:lnTo>
                <a:lnTo>
                  <a:pt x="3034" y="1087"/>
                </a:lnTo>
                <a:lnTo>
                  <a:pt x="3157" y="1102"/>
                </a:lnTo>
                <a:lnTo>
                  <a:pt x="3283" y="1114"/>
                </a:lnTo>
                <a:lnTo>
                  <a:pt x="3407" y="1126"/>
                </a:lnTo>
                <a:lnTo>
                  <a:pt x="3530" y="1136"/>
                </a:lnTo>
                <a:lnTo>
                  <a:pt x="3654" y="1144"/>
                </a:lnTo>
                <a:lnTo>
                  <a:pt x="3776" y="1149"/>
                </a:lnTo>
                <a:lnTo>
                  <a:pt x="3898" y="1153"/>
                </a:lnTo>
                <a:lnTo>
                  <a:pt x="4019" y="1156"/>
                </a:lnTo>
                <a:lnTo>
                  <a:pt x="4138" y="1157"/>
                </a:lnTo>
                <a:lnTo>
                  <a:pt x="4255" y="1157"/>
                </a:lnTo>
                <a:lnTo>
                  <a:pt x="4371" y="1156"/>
                </a:lnTo>
                <a:lnTo>
                  <a:pt x="4485" y="1152"/>
                </a:lnTo>
                <a:lnTo>
                  <a:pt x="4597" y="1146"/>
                </a:lnTo>
                <a:lnTo>
                  <a:pt x="4706" y="1140"/>
                </a:lnTo>
                <a:lnTo>
                  <a:pt x="4813" y="1132"/>
                </a:lnTo>
                <a:lnTo>
                  <a:pt x="4918" y="1122"/>
                </a:lnTo>
                <a:lnTo>
                  <a:pt x="5019" y="1112"/>
                </a:lnTo>
                <a:lnTo>
                  <a:pt x="5116" y="1099"/>
                </a:lnTo>
                <a:lnTo>
                  <a:pt x="5211" y="1085"/>
                </a:lnTo>
                <a:lnTo>
                  <a:pt x="5302" y="1070"/>
                </a:lnTo>
                <a:lnTo>
                  <a:pt x="5390" y="1052"/>
                </a:lnTo>
                <a:lnTo>
                  <a:pt x="5475" y="1035"/>
                </a:lnTo>
                <a:lnTo>
                  <a:pt x="5554" y="1016"/>
                </a:lnTo>
                <a:lnTo>
                  <a:pt x="5629" y="995"/>
                </a:lnTo>
                <a:lnTo>
                  <a:pt x="5699" y="973"/>
                </a:lnTo>
                <a:lnTo>
                  <a:pt x="5766" y="950"/>
                </a:lnTo>
                <a:lnTo>
                  <a:pt x="5826" y="926"/>
                </a:lnTo>
                <a:lnTo>
                  <a:pt x="5828" y="2578"/>
                </a:lnTo>
                <a:lnTo>
                  <a:pt x="0" y="2578"/>
                </a:lnTo>
                <a:close/>
              </a:path>
            </a:pathLst>
          </a:custGeom>
          <a:solidFill>
            <a:schemeClr val="bg1"/>
          </a:solidFill>
          <a:ln>
            <a:noFill/>
          </a:ln>
        </p:spPr>
        <p:txBody>
          <a:bodyPr/>
          <a:lstStyle/>
          <a:p>
            <a:r>
              <a:rPr lang="en-US" sz="4444" dirty="0"/>
              <a:t>CV</a:t>
            </a:r>
          </a:p>
        </p:txBody>
      </p:sp>
      <p:sp>
        <p:nvSpPr>
          <p:cNvPr id="2" name="Freeform 6">
            <a:extLst>
              <a:ext uri="{FF2B5EF4-FFF2-40B4-BE49-F238E27FC236}">
                <a16:creationId xmlns:a16="http://schemas.microsoft.com/office/drawing/2014/main" id="{1D9536C1-FBAF-B9E8-15B3-C6AD087CC028}"/>
              </a:ext>
            </a:extLst>
          </p:cNvPr>
          <p:cNvSpPr>
            <a:spLocks/>
          </p:cNvSpPr>
          <p:nvPr userDrawn="1"/>
        </p:nvSpPr>
        <p:spPr bwMode="auto">
          <a:xfrm flipV="1">
            <a:off x="0" y="37077"/>
            <a:ext cx="17068800" cy="1126523"/>
          </a:xfrm>
          <a:custGeom>
            <a:avLst/>
            <a:gdLst>
              <a:gd name="T0" fmla="*/ 0 w 5828"/>
              <a:gd name="T1" fmla="*/ 0 h 2578"/>
              <a:gd name="T2" fmla="*/ 70 w 5828"/>
              <a:gd name="T3" fmla="*/ 67 h 2578"/>
              <a:gd name="T4" fmla="*/ 152 w 5828"/>
              <a:gd name="T5" fmla="*/ 136 h 2578"/>
              <a:gd name="T6" fmla="*/ 243 w 5828"/>
              <a:gd name="T7" fmla="*/ 204 h 2578"/>
              <a:gd name="T8" fmla="*/ 345 w 5828"/>
              <a:gd name="T9" fmla="*/ 270 h 2578"/>
              <a:gd name="T10" fmla="*/ 458 w 5828"/>
              <a:gd name="T11" fmla="*/ 337 h 2578"/>
              <a:gd name="T12" fmla="*/ 580 w 5828"/>
              <a:gd name="T13" fmla="*/ 403 h 2578"/>
              <a:gd name="T14" fmla="*/ 713 w 5828"/>
              <a:gd name="T15" fmla="*/ 468 h 2578"/>
              <a:gd name="T16" fmla="*/ 858 w 5828"/>
              <a:gd name="T17" fmla="*/ 531 h 2578"/>
              <a:gd name="T18" fmla="*/ 1013 w 5828"/>
              <a:gd name="T19" fmla="*/ 594 h 2578"/>
              <a:gd name="T20" fmla="*/ 1181 w 5828"/>
              <a:gd name="T21" fmla="*/ 654 h 2578"/>
              <a:gd name="T22" fmla="*/ 1358 w 5828"/>
              <a:gd name="T23" fmla="*/ 715 h 2578"/>
              <a:gd name="T24" fmla="*/ 1547 w 5828"/>
              <a:gd name="T25" fmla="*/ 773 h 2578"/>
              <a:gd name="T26" fmla="*/ 1747 w 5828"/>
              <a:gd name="T27" fmla="*/ 829 h 2578"/>
              <a:gd name="T28" fmla="*/ 1959 w 5828"/>
              <a:gd name="T29" fmla="*/ 884 h 2578"/>
              <a:gd name="T30" fmla="*/ 2184 w 5828"/>
              <a:gd name="T31" fmla="*/ 937 h 2578"/>
              <a:gd name="T32" fmla="*/ 2418 w 5828"/>
              <a:gd name="T33" fmla="*/ 987 h 2578"/>
              <a:gd name="T34" fmla="*/ 2662 w 5828"/>
              <a:gd name="T35" fmla="*/ 1032 h 2578"/>
              <a:gd name="T36" fmla="*/ 2910 w 5828"/>
              <a:gd name="T37" fmla="*/ 1071 h 2578"/>
              <a:gd name="T38" fmla="*/ 3157 w 5828"/>
              <a:gd name="T39" fmla="*/ 1102 h 2578"/>
              <a:gd name="T40" fmla="*/ 3407 w 5828"/>
              <a:gd name="T41" fmla="*/ 1126 h 2578"/>
              <a:gd name="T42" fmla="*/ 3654 w 5828"/>
              <a:gd name="T43" fmla="*/ 1144 h 2578"/>
              <a:gd name="T44" fmla="*/ 3898 w 5828"/>
              <a:gd name="T45" fmla="*/ 1153 h 2578"/>
              <a:gd name="T46" fmla="*/ 4138 w 5828"/>
              <a:gd name="T47" fmla="*/ 1157 h 2578"/>
              <a:gd name="T48" fmla="*/ 4371 w 5828"/>
              <a:gd name="T49" fmla="*/ 1156 h 2578"/>
              <a:gd name="T50" fmla="*/ 4597 w 5828"/>
              <a:gd name="T51" fmla="*/ 1146 h 2578"/>
              <a:gd name="T52" fmla="*/ 4813 w 5828"/>
              <a:gd name="T53" fmla="*/ 1132 h 2578"/>
              <a:gd name="T54" fmla="*/ 5019 w 5828"/>
              <a:gd name="T55" fmla="*/ 1112 h 2578"/>
              <a:gd name="T56" fmla="*/ 5211 w 5828"/>
              <a:gd name="T57" fmla="*/ 1085 h 2578"/>
              <a:gd name="T58" fmla="*/ 5390 w 5828"/>
              <a:gd name="T59" fmla="*/ 1052 h 2578"/>
              <a:gd name="T60" fmla="*/ 5554 w 5828"/>
              <a:gd name="T61" fmla="*/ 1016 h 2578"/>
              <a:gd name="T62" fmla="*/ 5699 w 5828"/>
              <a:gd name="T63" fmla="*/ 973 h 2578"/>
              <a:gd name="T64" fmla="*/ 5826 w 5828"/>
              <a:gd name="T65" fmla="*/ 926 h 2578"/>
              <a:gd name="T66" fmla="*/ 0 w 5828"/>
              <a:gd name="T67" fmla="*/ 2578 h 2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828" h="2578">
                <a:moveTo>
                  <a:pt x="0" y="2578"/>
                </a:moveTo>
                <a:lnTo>
                  <a:pt x="0" y="0"/>
                </a:lnTo>
                <a:lnTo>
                  <a:pt x="34" y="33"/>
                </a:lnTo>
                <a:lnTo>
                  <a:pt x="70" y="67"/>
                </a:lnTo>
                <a:lnTo>
                  <a:pt x="109" y="102"/>
                </a:lnTo>
                <a:lnTo>
                  <a:pt x="152" y="136"/>
                </a:lnTo>
                <a:lnTo>
                  <a:pt x="196" y="169"/>
                </a:lnTo>
                <a:lnTo>
                  <a:pt x="243" y="204"/>
                </a:lnTo>
                <a:lnTo>
                  <a:pt x="293" y="238"/>
                </a:lnTo>
                <a:lnTo>
                  <a:pt x="345" y="270"/>
                </a:lnTo>
                <a:lnTo>
                  <a:pt x="399" y="304"/>
                </a:lnTo>
                <a:lnTo>
                  <a:pt x="458" y="337"/>
                </a:lnTo>
                <a:lnTo>
                  <a:pt x="518" y="369"/>
                </a:lnTo>
                <a:lnTo>
                  <a:pt x="580" y="403"/>
                </a:lnTo>
                <a:lnTo>
                  <a:pt x="645" y="435"/>
                </a:lnTo>
                <a:lnTo>
                  <a:pt x="713" y="468"/>
                </a:lnTo>
                <a:lnTo>
                  <a:pt x="785" y="500"/>
                </a:lnTo>
                <a:lnTo>
                  <a:pt x="858" y="531"/>
                </a:lnTo>
                <a:lnTo>
                  <a:pt x="935" y="563"/>
                </a:lnTo>
                <a:lnTo>
                  <a:pt x="1013" y="594"/>
                </a:lnTo>
                <a:lnTo>
                  <a:pt x="1096" y="625"/>
                </a:lnTo>
                <a:lnTo>
                  <a:pt x="1181" y="654"/>
                </a:lnTo>
                <a:lnTo>
                  <a:pt x="1267" y="685"/>
                </a:lnTo>
                <a:lnTo>
                  <a:pt x="1358" y="715"/>
                </a:lnTo>
                <a:lnTo>
                  <a:pt x="1451" y="743"/>
                </a:lnTo>
                <a:lnTo>
                  <a:pt x="1547" y="773"/>
                </a:lnTo>
                <a:lnTo>
                  <a:pt x="1645" y="801"/>
                </a:lnTo>
                <a:lnTo>
                  <a:pt x="1747" y="829"/>
                </a:lnTo>
                <a:lnTo>
                  <a:pt x="1852" y="856"/>
                </a:lnTo>
                <a:lnTo>
                  <a:pt x="1959" y="884"/>
                </a:lnTo>
                <a:lnTo>
                  <a:pt x="2070" y="910"/>
                </a:lnTo>
                <a:lnTo>
                  <a:pt x="2184" y="937"/>
                </a:lnTo>
                <a:lnTo>
                  <a:pt x="2299" y="962"/>
                </a:lnTo>
                <a:lnTo>
                  <a:pt x="2418" y="987"/>
                </a:lnTo>
                <a:lnTo>
                  <a:pt x="2540" y="1011"/>
                </a:lnTo>
                <a:lnTo>
                  <a:pt x="2662" y="1032"/>
                </a:lnTo>
                <a:lnTo>
                  <a:pt x="2786" y="1052"/>
                </a:lnTo>
                <a:lnTo>
                  <a:pt x="2910" y="1071"/>
                </a:lnTo>
                <a:lnTo>
                  <a:pt x="3034" y="1087"/>
                </a:lnTo>
                <a:lnTo>
                  <a:pt x="3157" y="1102"/>
                </a:lnTo>
                <a:lnTo>
                  <a:pt x="3283" y="1114"/>
                </a:lnTo>
                <a:lnTo>
                  <a:pt x="3407" y="1126"/>
                </a:lnTo>
                <a:lnTo>
                  <a:pt x="3530" y="1136"/>
                </a:lnTo>
                <a:lnTo>
                  <a:pt x="3654" y="1144"/>
                </a:lnTo>
                <a:lnTo>
                  <a:pt x="3776" y="1149"/>
                </a:lnTo>
                <a:lnTo>
                  <a:pt x="3898" y="1153"/>
                </a:lnTo>
                <a:lnTo>
                  <a:pt x="4019" y="1156"/>
                </a:lnTo>
                <a:lnTo>
                  <a:pt x="4138" y="1157"/>
                </a:lnTo>
                <a:lnTo>
                  <a:pt x="4255" y="1157"/>
                </a:lnTo>
                <a:lnTo>
                  <a:pt x="4371" y="1156"/>
                </a:lnTo>
                <a:lnTo>
                  <a:pt x="4485" y="1152"/>
                </a:lnTo>
                <a:lnTo>
                  <a:pt x="4597" y="1146"/>
                </a:lnTo>
                <a:lnTo>
                  <a:pt x="4706" y="1140"/>
                </a:lnTo>
                <a:lnTo>
                  <a:pt x="4813" y="1132"/>
                </a:lnTo>
                <a:lnTo>
                  <a:pt x="4918" y="1122"/>
                </a:lnTo>
                <a:lnTo>
                  <a:pt x="5019" y="1112"/>
                </a:lnTo>
                <a:lnTo>
                  <a:pt x="5116" y="1099"/>
                </a:lnTo>
                <a:lnTo>
                  <a:pt x="5211" y="1085"/>
                </a:lnTo>
                <a:lnTo>
                  <a:pt x="5302" y="1070"/>
                </a:lnTo>
                <a:lnTo>
                  <a:pt x="5390" y="1052"/>
                </a:lnTo>
                <a:lnTo>
                  <a:pt x="5475" y="1035"/>
                </a:lnTo>
                <a:lnTo>
                  <a:pt x="5554" y="1016"/>
                </a:lnTo>
                <a:lnTo>
                  <a:pt x="5629" y="995"/>
                </a:lnTo>
                <a:lnTo>
                  <a:pt x="5699" y="973"/>
                </a:lnTo>
                <a:lnTo>
                  <a:pt x="5766" y="950"/>
                </a:lnTo>
                <a:lnTo>
                  <a:pt x="5826" y="926"/>
                </a:lnTo>
                <a:lnTo>
                  <a:pt x="5828" y="2578"/>
                </a:lnTo>
                <a:lnTo>
                  <a:pt x="0" y="2578"/>
                </a:lnTo>
                <a:close/>
              </a:path>
            </a:pathLst>
          </a:custGeom>
          <a:solidFill>
            <a:srgbClr val="00CCCC">
              <a:alpha val="50000"/>
            </a:srgbClr>
          </a:solidFill>
          <a:ln>
            <a:noFill/>
          </a:ln>
        </p:spPr>
        <p:txBody>
          <a:bodyPr/>
          <a:lstStyle/>
          <a:p>
            <a:r>
              <a:rPr lang="en-US" sz="4444" dirty="0"/>
              <a:t>CV</a:t>
            </a:r>
          </a:p>
        </p:txBody>
      </p:sp>
      <p:sp>
        <p:nvSpPr>
          <p:cNvPr id="3" name="Freeform 6">
            <a:extLst>
              <a:ext uri="{FF2B5EF4-FFF2-40B4-BE49-F238E27FC236}">
                <a16:creationId xmlns:a16="http://schemas.microsoft.com/office/drawing/2014/main" id="{8454F42E-8C4C-8CC3-AEC2-B3346EBE9475}"/>
              </a:ext>
            </a:extLst>
          </p:cNvPr>
          <p:cNvSpPr>
            <a:spLocks/>
          </p:cNvSpPr>
          <p:nvPr userDrawn="1"/>
        </p:nvSpPr>
        <p:spPr bwMode="auto">
          <a:xfrm flipV="1">
            <a:off x="0" y="1"/>
            <a:ext cx="17068800" cy="1034903"/>
          </a:xfrm>
          <a:custGeom>
            <a:avLst/>
            <a:gdLst>
              <a:gd name="T0" fmla="*/ 0 w 5828"/>
              <a:gd name="T1" fmla="*/ 0 h 2578"/>
              <a:gd name="T2" fmla="*/ 70 w 5828"/>
              <a:gd name="T3" fmla="*/ 67 h 2578"/>
              <a:gd name="T4" fmla="*/ 152 w 5828"/>
              <a:gd name="T5" fmla="*/ 136 h 2578"/>
              <a:gd name="T6" fmla="*/ 243 w 5828"/>
              <a:gd name="T7" fmla="*/ 204 h 2578"/>
              <a:gd name="T8" fmla="*/ 345 w 5828"/>
              <a:gd name="T9" fmla="*/ 270 h 2578"/>
              <a:gd name="T10" fmla="*/ 458 w 5828"/>
              <a:gd name="T11" fmla="*/ 337 h 2578"/>
              <a:gd name="T12" fmla="*/ 580 w 5828"/>
              <a:gd name="T13" fmla="*/ 403 h 2578"/>
              <a:gd name="T14" fmla="*/ 713 w 5828"/>
              <a:gd name="T15" fmla="*/ 468 h 2578"/>
              <a:gd name="T16" fmla="*/ 858 w 5828"/>
              <a:gd name="T17" fmla="*/ 531 h 2578"/>
              <a:gd name="T18" fmla="*/ 1013 w 5828"/>
              <a:gd name="T19" fmla="*/ 594 h 2578"/>
              <a:gd name="T20" fmla="*/ 1181 w 5828"/>
              <a:gd name="T21" fmla="*/ 654 h 2578"/>
              <a:gd name="T22" fmla="*/ 1358 w 5828"/>
              <a:gd name="T23" fmla="*/ 715 h 2578"/>
              <a:gd name="T24" fmla="*/ 1547 w 5828"/>
              <a:gd name="T25" fmla="*/ 773 h 2578"/>
              <a:gd name="T26" fmla="*/ 1747 w 5828"/>
              <a:gd name="T27" fmla="*/ 829 h 2578"/>
              <a:gd name="T28" fmla="*/ 1959 w 5828"/>
              <a:gd name="T29" fmla="*/ 884 h 2578"/>
              <a:gd name="T30" fmla="*/ 2184 w 5828"/>
              <a:gd name="T31" fmla="*/ 937 h 2578"/>
              <a:gd name="T32" fmla="*/ 2418 w 5828"/>
              <a:gd name="T33" fmla="*/ 987 h 2578"/>
              <a:gd name="T34" fmla="*/ 2662 w 5828"/>
              <a:gd name="T35" fmla="*/ 1032 h 2578"/>
              <a:gd name="T36" fmla="*/ 2910 w 5828"/>
              <a:gd name="T37" fmla="*/ 1071 h 2578"/>
              <a:gd name="T38" fmla="*/ 3157 w 5828"/>
              <a:gd name="T39" fmla="*/ 1102 h 2578"/>
              <a:gd name="T40" fmla="*/ 3407 w 5828"/>
              <a:gd name="T41" fmla="*/ 1126 h 2578"/>
              <a:gd name="T42" fmla="*/ 3654 w 5828"/>
              <a:gd name="T43" fmla="*/ 1144 h 2578"/>
              <a:gd name="T44" fmla="*/ 3898 w 5828"/>
              <a:gd name="T45" fmla="*/ 1153 h 2578"/>
              <a:gd name="T46" fmla="*/ 4138 w 5828"/>
              <a:gd name="T47" fmla="*/ 1157 h 2578"/>
              <a:gd name="T48" fmla="*/ 4371 w 5828"/>
              <a:gd name="T49" fmla="*/ 1156 h 2578"/>
              <a:gd name="T50" fmla="*/ 4597 w 5828"/>
              <a:gd name="T51" fmla="*/ 1146 h 2578"/>
              <a:gd name="T52" fmla="*/ 4813 w 5828"/>
              <a:gd name="T53" fmla="*/ 1132 h 2578"/>
              <a:gd name="T54" fmla="*/ 5019 w 5828"/>
              <a:gd name="T55" fmla="*/ 1112 h 2578"/>
              <a:gd name="T56" fmla="*/ 5211 w 5828"/>
              <a:gd name="T57" fmla="*/ 1085 h 2578"/>
              <a:gd name="T58" fmla="*/ 5390 w 5828"/>
              <a:gd name="T59" fmla="*/ 1052 h 2578"/>
              <a:gd name="T60" fmla="*/ 5554 w 5828"/>
              <a:gd name="T61" fmla="*/ 1016 h 2578"/>
              <a:gd name="T62" fmla="*/ 5699 w 5828"/>
              <a:gd name="T63" fmla="*/ 973 h 2578"/>
              <a:gd name="T64" fmla="*/ 5826 w 5828"/>
              <a:gd name="T65" fmla="*/ 926 h 2578"/>
              <a:gd name="T66" fmla="*/ 0 w 5828"/>
              <a:gd name="T67" fmla="*/ 2578 h 2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828" h="2578">
                <a:moveTo>
                  <a:pt x="0" y="2578"/>
                </a:moveTo>
                <a:lnTo>
                  <a:pt x="0" y="0"/>
                </a:lnTo>
                <a:lnTo>
                  <a:pt x="34" y="33"/>
                </a:lnTo>
                <a:lnTo>
                  <a:pt x="70" y="67"/>
                </a:lnTo>
                <a:lnTo>
                  <a:pt x="109" y="102"/>
                </a:lnTo>
                <a:lnTo>
                  <a:pt x="152" y="136"/>
                </a:lnTo>
                <a:lnTo>
                  <a:pt x="196" y="169"/>
                </a:lnTo>
                <a:lnTo>
                  <a:pt x="243" y="204"/>
                </a:lnTo>
                <a:lnTo>
                  <a:pt x="293" y="238"/>
                </a:lnTo>
                <a:lnTo>
                  <a:pt x="345" y="270"/>
                </a:lnTo>
                <a:lnTo>
                  <a:pt x="399" y="304"/>
                </a:lnTo>
                <a:lnTo>
                  <a:pt x="458" y="337"/>
                </a:lnTo>
                <a:lnTo>
                  <a:pt x="518" y="369"/>
                </a:lnTo>
                <a:lnTo>
                  <a:pt x="580" y="403"/>
                </a:lnTo>
                <a:lnTo>
                  <a:pt x="645" y="435"/>
                </a:lnTo>
                <a:lnTo>
                  <a:pt x="713" y="468"/>
                </a:lnTo>
                <a:lnTo>
                  <a:pt x="785" y="500"/>
                </a:lnTo>
                <a:lnTo>
                  <a:pt x="858" y="531"/>
                </a:lnTo>
                <a:lnTo>
                  <a:pt x="935" y="563"/>
                </a:lnTo>
                <a:lnTo>
                  <a:pt x="1013" y="594"/>
                </a:lnTo>
                <a:lnTo>
                  <a:pt x="1096" y="625"/>
                </a:lnTo>
                <a:lnTo>
                  <a:pt x="1181" y="654"/>
                </a:lnTo>
                <a:lnTo>
                  <a:pt x="1267" y="685"/>
                </a:lnTo>
                <a:lnTo>
                  <a:pt x="1358" y="715"/>
                </a:lnTo>
                <a:lnTo>
                  <a:pt x="1451" y="743"/>
                </a:lnTo>
                <a:lnTo>
                  <a:pt x="1547" y="773"/>
                </a:lnTo>
                <a:lnTo>
                  <a:pt x="1645" y="801"/>
                </a:lnTo>
                <a:lnTo>
                  <a:pt x="1747" y="829"/>
                </a:lnTo>
                <a:lnTo>
                  <a:pt x="1852" y="856"/>
                </a:lnTo>
                <a:lnTo>
                  <a:pt x="1959" y="884"/>
                </a:lnTo>
                <a:lnTo>
                  <a:pt x="2070" y="910"/>
                </a:lnTo>
                <a:lnTo>
                  <a:pt x="2184" y="937"/>
                </a:lnTo>
                <a:lnTo>
                  <a:pt x="2299" y="962"/>
                </a:lnTo>
                <a:lnTo>
                  <a:pt x="2418" y="987"/>
                </a:lnTo>
                <a:lnTo>
                  <a:pt x="2540" y="1011"/>
                </a:lnTo>
                <a:lnTo>
                  <a:pt x="2662" y="1032"/>
                </a:lnTo>
                <a:lnTo>
                  <a:pt x="2786" y="1052"/>
                </a:lnTo>
                <a:lnTo>
                  <a:pt x="2910" y="1071"/>
                </a:lnTo>
                <a:lnTo>
                  <a:pt x="3034" y="1087"/>
                </a:lnTo>
                <a:lnTo>
                  <a:pt x="3157" y="1102"/>
                </a:lnTo>
                <a:lnTo>
                  <a:pt x="3283" y="1114"/>
                </a:lnTo>
                <a:lnTo>
                  <a:pt x="3407" y="1126"/>
                </a:lnTo>
                <a:lnTo>
                  <a:pt x="3530" y="1136"/>
                </a:lnTo>
                <a:lnTo>
                  <a:pt x="3654" y="1144"/>
                </a:lnTo>
                <a:lnTo>
                  <a:pt x="3776" y="1149"/>
                </a:lnTo>
                <a:lnTo>
                  <a:pt x="3898" y="1153"/>
                </a:lnTo>
                <a:lnTo>
                  <a:pt x="4019" y="1156"/>
                </a:lnTo>
                <a:lnTo>
                  <a:pt x="4138" y="1157"/>
                </a:lnTo>
                <a:lnTo>
                  <a:pt x="4255" y="1157"/>
                </a:lnTo>
                <a:lnTo>
                  <a:pt x="4371" y="1156"/>
                </a:lnTo>
                <a:lnTo>
                  <a:pt x="4485" y="1152"/>
                </a:lnTo>
                <a:lnTo>
                  <a:pt x="4597" y="1146"/>
                </a:lnTo>
                <a:lnTo>
                  <a:pt x="4706" y="1140"/>
                </a:lnTo>
                <a:lnTo>
                  <a:pt x="4813" y="1132"/>
                </a:lnTo>
                <a:lnTo>
                  <a:pt x="4918" y="1122"/>
                </a:lnTo>
                <a:lnTo>
                  <a:pt x="5019" y="1112"/>
                </a:lnTo>
                <a:lnTo>
                  <a:pt x="5116" y="1099"/>
                </a:lnTo>
                <a:lnTo>
                  <a:pt x="5211" y="1085"/>
                </a:lnTo>
                <a:lnTo>
                  <a:pt x="5302" y="1070"/>
                </a:lnTo>
                <a:lnTo>
                  <a:pt x="5390" y="1052"/>
                </a:lnTo>
                <a:lnTo>
                  <a:pt x="5475" y="1035"/>
                </a:lnTo>
                <a:lnTo>
                  <a:pt x="5554" y="1016"/>
                </a:lnTo>
                <a:lnTo>
                  <a:pt x="5629" y="995"/>
                </a:lnTo>
                <a:lnTo>
                  <a:pt x="5699" y="973"/>
                </a:lnTo>
                <a:lnTo>
                  <a:pt x="5766" y="950"/>
                </a:lnTo>
                <a:lnTo>
                  <a:pt x="5826" y="926"/>
                </a:lnTo>
                <a:lnTo>
                  <a:pt x="5828" y="2578"/>
                </a:lnTo>
                <a:lnTo>
                  <a:pt x="0" y="2578"/>
                </a:lnTo>
                <a:close/>
              </a:path>
            </a:pathLst>
          </a:custGeom>
          <a:solidFill>
            <a:srgbClr val="000033"/>
          </a:solidFill>
          <a:ln>
            <a:noFill/>
          </a:ln>
        </p:spPr>
        <p:txBody>
          <a:bodyPr/>
          <a:lstStyle/>
          <a:p>
            <a:endParaRPr lang="en-US" sz="4444" dirty="0"/>
          </a:p>
        </p:txBody>
      </p:sp>
      <p:pic>
        <p:nvPicPr>
          <p:cNvPr id="4" name="Picture 3" descr="A picture containing text, clipart&#10;&#10;Description automatically generated">
            <a:extLst>
              <a:ext uri="{FF2B5EF4-FFF2-40B4-BE49-F238E27FC236}">
                <a16:creationId xmlns:a16="http://schemas.microsoft.com/office/drawing/2014/main" id="{29FF19D8-B914-77F0-24F2-BDC885E52A8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949" y="72810"/>
            <a:ext cx="3657600" cy="561109"/>
          </a:xfrm>
          <a:prstGeom prst="rect">
            <a:avLst/>
          </a:prstGeom>
        </p:spPr>
      </p:pic>
      <p:sp>
        <p:nvSpPr>
          <p:cNvPr id="5" name="Slide Number Placeholder 2">
            <a:extLst>
              <a:ext uri="{FF2B5EF4-FFF2-40B4-BE49-F238E27FC236}">
                <a16:creationId xmlns:a16="http://schemas.microsoft.com/office/drawing/2014/main" id="{C41674AF-96F9-9D1D-3E75-8FC8CEA50760}"/>
              </a:ext>
            </a:extLst>
          </p:cNvPr>
          <p:cNvSpPr>
            <a:spLocks noGrp="1"/>
          </p:cNvSpPr>
          <p:nvPr>
            <p:ph type="sldNum" sz="quarter" idx="4"/>
          </p:nvPr>
        </p:nvSpPr>
        <p:spPr>
          <a:xfrm>
            <a:off x="13253300" y="9250052"/>
            <a:ext cx="3841749" cy="511175"/>
          </a:xfrm>
          <a:prstGeom prst="rect">
            <a:avLst/>
          </a:prstGeom>
        </p:spPr>
        <p:txBody>
          <a:bodyPr vert="horz" lIns="91440" tIns="45720" rIns="91440" bIns="45720" rtlCol="0" anchor="ctr"/>
          <a:lstStyle>
            <a:lvl1pPr algn="r">
              <a:defRPr sz="2133">
                <a:solidFill>
                  <a:schemeClr val="bg1"/>
                </a:solidFill>
              </a:defRPr>
            </a:lvl1pPr>
          </a:lstStyle>
          <a:p>
            <a:fld id="{7E1E7F26-11EC-4543-AC24-E609449627D1}" type="slidenum">
              <a:rPr lang="en-GB" smtClean="0"/>
              <a:pPr/>
              <a:t>‹#›</a:t>
            </a:fld>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577303-00EE-9674-3767-C05CC93B9DE9}"/>
              </a:ext>
            </a:extLst>
          </p:cNvPr>
          <p:cNvSpPr>
            <a:spLocks noGrp="1"/>
          </p:cNvSpPr>
          <p:nvPr>
            <p:ph type="sldNum" sz="quarter" idx="4"/>
          </p:nvPr>
        </p:nvSpPr>
        <p:spPr>
          <a:xfrm>
            <a:off x="12054420" y="8899532"/>
            <a:ext cx="3841749" cy="511175"/>
          </a:xfrm>
          <a:prstGeom prst="rect">
            <a:avLst/>
          </a:prstGeom>
        </p:spPr>
        <p:txBody>
          <a:bodyPr vert="horz" lIns="91440" tIns="45720" rIns="91440" bIns="45720" rtlCol="0" anchor="ctr"/>
          <a:lstStyle>
            <a:lvl1pPr algn="r">
              <a:defRPr sz="2133">
                <a:solidFill>
                  <a:schemeClr val="tx1">
                    <a:tint val="75000"/>
                  </a:schemeClr>
                </a:solidFill>
              </a:defRPr>
            </a:lvl1pPr>
          </a:lstStyle>
          <a:p>
            <a:fld id="{7E1E7F26-11EC-4543-AC24-E609449627D1}" type="slidenum">
              <a:rPr lang="en-GB" smtClean="0"/>
              <a:t>‹#›</a:t>
            </a:fld>
            <a:endParaRPr lang="en-GB" dirty="0"/>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56" r:id="rId3"/>
    <p:sldLayoutId id="2147483659" r:id="rId4"/>
    <p:sldLayoutId id="2147483649" r:id="rId5"/>
  </p:sldLayoutIdLst>
  <p:hf hdr="0" ftr="0" dt="0"/>
  <p:txStyles>
    <p:titleStyle>
      <a:lvl1pPr algn="ctr" defTabSz="2273680" rtl="0" eaLnBrk="1" latinLnBrk="0" hangingPunct="1">
        <a:spcBef>
          <a:spcPct val="0"/>
        </a:spcBef>
        <a:buNone/>
        <a:defRPr sz="10844" kern="1200">
          <a:solidFill>
            <a:schemeClr val="tx1"/>
          </a:solidFill>
          <a:latin typeface="+mj-lt"/>
          <a:ea typeface="+mj-ea"/>
          <a:cs typeface="+mj-cs"/>
        </a:defRPr>
      </a:lvl1pPr>
    </p:titleStyle>
    <p:bodyStyle>
      <a:lvl1pPr marL="852628" indent="-852628" algn="l" defTabSz="2273680" rtl="0" eaLnBrk="1" latinLnBrk="0" hangingPunct="1">
        <a:spcBef>
          <a:spcPct val="20000"/>
        </a:spcBef>
        <a:buFont typeface="Arial" pitchFamily="34" charset="0"/>
        <a:buChar char="•"/>
        <a:defRPr sz="8000" kern="1200">
          <a:solidFill>
            <a:schemeClr val="tx1"/>
          </a:solidFill>
          <a:latin typeface="+mn-lt"/>
          <a:ea typeface="+mn-ea"/>
          <a:cs typeface="+mn-cs"/>
        </a:defRPr>
      </a:lvl1pPr>
      <a:lvl2pPr marL="1847363" indent="-710522" algn="l" defTabSz="2273680" rtl="0" eaLnBrk="1" latinLnBrk="0" hangingPunct="1">
        <a:spcBef>
          <a:spcPct val="20000"/>
        </a:spcBef>
        <a:buFont typeface="Arial" pitchFamily="34" charset="0"/>
        <a:buChar char="–"/>
        <a:defRPr sz="6933" kern="1200">
          <a:solidFill>
            <a:schemeClr val="tx1"/>
          </a:solidFill>
          <a:latin typeface="+mn-lt"/>
          <a:ea typeface="+mn-ea"/>
          <a:cs typeface="+mn-cs"/>
        </a:defRPr>
      </a:lvl2pPr>
      <a:lvl3pPr marL="2842093" indent="-568418" algn="l" defTabSz="2273680" rtl="0" eaLnBrk="1" latinLnBrk="0" hangingPunct="1">
        <a:spcBef>
          <a:spcPct val="20000"/>
        </a:spcBef>
        <a:buFont typeface="Arial" pitchFamily="34" charset="0"/>
        <a:buChar char="•"/>
        <a:defRPr sz="5867" kern="1200">
          <a:solidFill>
            <a:schemeClr val="tx1"/>
          </a:solidFill>
          <a:latin typeface="+mn-lt"/>
          <a:ea typeface="+mn-ea"/>
          <a:cs typeface="+mn-cs"/>
        </a:defRPr>
      </a:lvl3pPr>
      <a:lvl4pPr marL="3978926" indent="-568418" algn="l" defTabSz="2273680" rtl="0" eaLnBrk="1" latinLnBrk="0" hangingPunct="1">
        <a:spcBef>
          <a:spcPct val="20000"/>
        </a:spcBef>
        <a:buFont typeface="Arial" pitchFamily="34" charset="0"/>
        <a:buChar char="–"/>
        <a:defRPr sz="4977" kern="1200">
          <a:solidFill>
            <a:schemeClr val="tx1"/>
          </a:solidFill>
          <a:latin typeface="+mn-lt"/>
          <a:ea typeface="+mn-ea"/>
          <a:cs typeface="+mn-cs"/>
        </a:defRPr>
      </a:lvl4pPr>
      <a:lvl5pPr marL="5115765" indent="-568418" algn="l" defTabSz="2273680" rtl="0" eaLnBrk="1" latinLnBrk="0" hangingPunct="1">
        <a:spcBef>
          <a:spcPct val="20000"/>
        </a:spcBef>
        <a:buFont typeface="Arial" pitchFamily="34" charset="0"/>
        <a:buChar char="»"/>
        <a:defRPr sz="4977" kern="1200">
          <a:solidFill>
            <a:schemeClr val="tx1"/>
          </a:solidFill>
          <a:latin typeface="+mn-lt"/>
          <a:ea typeface="+mn-ea"/>
          <a:cs typeface="+mn-cs"/>
        </a:defRPr>
      </a:lvl5pPr>
      <a:lvl6pPr marL="6252606" indent="-568418" algn="l" defTabSz="2273680" rtl="0" eaLnBrk="1" latinLnBrk="0" hangingPunct="1">
        <a:spcBef>
          <a:spcPct val="20000"/>
        </a:spcBef>
        <a:buFont typeface="Arial" pitchFamily="34" charset="0"/>
        <a:buChar char="•"/>
        <a:defRPr sz="4977" kern="1200">
          <a:solidFill>
            <a:schemeClr val="tx1"/>
          </a:solidFill>
          <a:latin typeface="+mn-lt"/>
          <a:ea typeface="+mn-ea"/>
          <a:cs typeface="+mn-cs"/>
        </a:defRPr>
      </a:lvl6pPr>
      <a:lvl7pPr marL="7389446" indent="-568418" algn="l" defTabSz="2273680" rtl="0" eaLnBrk="1" latinLnBrk="0" hangingPunct="1">
        <a:spcBef>
          <a:spcPct val="20000"/>
        </a:spcBef>
        <a:buFont typeface="Arial" pitchFamily="34" charset="0"/>
        <a:buChar char="•"/>
        <a:defRPr sz="4977" kern="1200">
          <a:solidFill>
            <a:schemeClr val="tx1"/>
          </a:solidFill>
          <a:latin typeface="+mn-lt"/>
          <a:ea typeface="+mn-ea"/>
          <a:cs typeface="+mn-cs"/>
        </a:defRPr>
      </a:lvl7pPr>
      <a:lvl8pPr marL="8526282" indent="-568418" algn="l" defTabSz="2273680" rtl="0" eaLnBrk="1" latinLnBrk="0" hangingPunct="1">
        <a:spcBef>
          <a:spcPct val="20000"/>
        </a:spcBef>
        <a:buFont typeface="Arial" pitchFamily="34" charset="0"/>
        <a:buChar char="•"/>
        <a:defRPr sz="4977" kern="1200">
          <a:solidFill>
            <a:schemeClr val="tx1"/>
          </a:solidFill>
          <a:latin typeface="+mn-lt"/>
          <a:ea typeface="+mn-ea"/>
          <a:cs typeface="+mn-cs"/>
        </a:defRPr>
      </a:lvl8pPr>
      <a:lvl9pPr marL="9663120" indent="-568418" algn="l" defTabSz="2273680" rtl="0" eaLnBrk="1" latinLnBrk="0" hangingPunct="1">
        <a:spcBef>
          <a:spcPct val="20000"/>
        </a:spcBef>
        <a:buFont typeface="Arial" pitchFamily="34" charset="0"/>
        <a:buChar char="•"/>
        <a:defRPr sz="4977" kern="1200">
          <a:solidFill>
            <a:schemeClr val="tx1"/>
          </a:solidFill>
          <a:latin typeface="+mn-lt"/>
          <a:ea typeface="+mn-ea"/>
          <a:cs typeface="+mn-cs"/>
        </a:defRPr>
      </a:lvl9pPr>
    </p:bodyStyle>
    <p:otherStyle>
      <a:defPPr>
        <a:defRPr lang="en-US"/>
      </a:defPPr>
      <a:lvl1pPr marL="0" algn="l" defTabSz="2273680" rtl="0" eaLnBrk="1" latinLnBrk="0" hangingPunct="1">
        <a:defRPr sz="4444" kern="1200">
          <a:solidFill>
            <a:schemeClr val="tx1"/>
          </a:solidFill>
          <a:latin typeface="+mn-lt"/>
          <a:ea typeface="+mn-ea"/>
          <a:cs typeface="+mn-cs"/>
        </a:defRPr>
      </a:lvl1pPr>
      <a:lvl2pPr marL="1136841" algn="l" defTabSz="2273680" rtl="0" eaLnBrk="1" latinLnBrk="0" hangingPunct="1">
        <a:defRPr sz="4444" kern="1200">
          <a:solidFill>
            <a:schemeClr val="tx1"/>
          </a:solidFill>
          <a:latin typeface="+mn-lt"/>
          <a:ea typeface="+mn-ea"/>
          <a:cs typeface="+mn-cs"/>
        </a:defRPr>
      </a:lvl2pPr>
      <a:lvl3pPr marL="2273680" algn="l" defTabSz="2273680" rtl="0" eaLnBrk="1" latinLnBrk="0" hangingPunct="1">
        <a:defRPr sz="4444" kern="1200">
          <a:solidFill>
            <a:schemeClr val="tx1"/>
          </a:solidFill>
          <a:latin typeface="+mn-lt"/>
          <a:ea typeface="+mn-ea"/>
          <a:cs typeface="+mn-cs"/>
        </a:defRPr>
      </a:lvl3pPr>
      <a:lvl4pPr marL="3410513" algn="l" defTabSz="2273680" rtl="0" eaLnBrk="1" latinLnBrk="0" hangingPunct="1">
        <a:defRPr sz="4444" kern="1200">
          <a:solidFill>
            <a:schemeClr val="tx1"/>
          </a:solidFill>
          <a:latin typeface="+mn-lt"/>
          <a:ea typeface="+mn-ea"/>
          <a:cs typeface="+mn-cs"/>
        </a:defRPr>
      </a:lvl4pPr>
      <a:lvl5pPr marL="4547353" algn="l" defTabSz="2273680" rtl="0" eaLnBrk="1" latinLnBrk="0" hangingPunct="1">
        <a:defRPr sz="4444" kern="1200">
          <a:solidFill>
            <a:schemeClr val="tx1"/>
          </a:solidFill>
          <a:latin typeface="+mn-lt"/>
          <a:ea typeface="+mn-ea"/>
          <a:cs typeface="+mn-cs"/>
        </a:defRPr>
      </a:lvl5pPr>
      <a:lvl6pPr marL="5684187" algn="l" defTabSz="2273680" rtl="0" eaLnBrk="1" latinLnBrk="0" hangingPunct="1">
        <a:defRPr sz="4444" kern="1200">
          <a:solidFill>
            <a:schemeClr val="tx1"/>
          </a:solidFill>
          <a:latin typeface="+mn-lt"/>
          <a:ea typeface="+mn-ea"/>
          <a:cs typeface="+mn-cs"/>
        </a:defRPr>
      </a:lvl6pPr>
      <a:lvl7pPr marL="6821024" algn="l" defTabSz="2273680" rtl="0" eaLnBrk="1" latinLnBrk="0" hangingPunct="1">
        <a:defRPr sz="4444" kern="1200">
          <a:solidFill>
            <a:schemeClr val="tx1"/>
          </a:solidFill>
          <a:latin typeface="+mn-lt"/>
          <a:ea typeface="+mn-ea"/>
          <a:cs typeface="+mn-cs"/>
        </a:defRPr>
      </a:lvl7pPr>
      <a:lvl8pPr marL="7957861" algn="l" defTabSz="2273680" rtl="0" eaLnBrk="1" latinLnBrk="0" hangingPunct="1">
        <a:defRPr sz="4444" kern="1200">
          <a:solidFill>
            <a:schemeClr val="tx1"/>
          </a:solidFill>
          <a:latin typeface="+mn-lt"/>
          <a:ea typeface="+mn-ea"/>
          <a:cs typeface="+mn-cs"/>
        </a:defRPr>
      </a:lvl8pPr>
      <a:lvl9pPr marL="9094701" algn="l" defTabSz="2273680" rtl="0" eaLnBrk="1" latinLnBrk="0" hangingPunct="1">
        <a:defRPr sz="444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7.jpg"/><Relationship Id="rId5" Type="http://schemas.openxmlformats.org/officeDocument/2006/relationships/image" Target="../media/image36.pn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52.jpe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9DC6598-05B3-579B-38D3-DDCBF21D68E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67900" y="0"/>
            <a:ext cx="7200900" cy="9601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4884D68-7F32-51BC-CB85-C29FAC95CC98}"/>
              </a:ext>
            </a:extLst>
          </p:cNvPr>
          <p:cNvSpPr txBox="1"/>
          <p:nvPr/>
        </p:nvSpPr>
        <p:spPr>
          <a:xfrm>
            <a:off x="676406" y="2337193"/>
            <a:ext cx="9210323" cy="3939540"/>
          </a:xfrm>
          <a:prstGeom prst="rect">
            <a:avLst/>
          </a:prstGeom>
          <a:noFill/>
        </p:spPr>
        <p:txBody>
          <a:bodyPr wrap="square" rtlCol="0">
            <a:spAutoFit/>
          </a:bodyPr>
          <a:lstStyle/>
          <a:p>
            <a:pPr marL="203190">
              <a:spcAft>
                <a:spcPts val="600"/>
              </a:spcAft>
            </a:pPr>
            <a:r>
              <a:rPr lang="en-US" sz="6000" dirty="0">
                <a:solidFill>
                  <a:schemeClr val="bg1"/>
                </a:solidFill>
                <a:latin typeface="Libre Baskerville" panose="02000000000000000000" pitchFamily="2" charset="0"/>
              </a:rPr>
              <a:t>DOCK ANCHORS:</a:t>
            </a:r>
          </a:p>
          <a:p>
            <a:pPr marL="203190">
              <a:spcBef>
                <a:spcPts val="600"/>
              </a:spcBef>
            </a:pPr>
            <a:r>
              <a:rPr lang="en-US" sz="6000" dirty="0">
                <a:solidFill>
                  <a:schemeClr val="bg1"/>
                </a:solidFill>
                <a:latin typeface="Libre Baskerville" panose="02000000000000000000" pitchFamily="2" charset="0"/>
              </a:rPr>
              <a:t>WHAT REALLY IS THEIR HOLDING CAPACITY?</a:t>
            </a:r>
          </a:p>
        </p:txBody>
      </p:sp>
      <p:pic>
        <p:nvPicPr>
          <p:cNvPr id="3" name="Picture 2" descr="A picture containing text, clipart&#10;&#10;Description automatically generated">
            <a:extLst>
              <a:ext uri="{FF2B5EF4-FFF2-40B4-BE49-F238E27FC236}">
                <a16:creationId xmlns:a16="http://schemas.microsoft.com/office/drawing/2014/main" id="{44133E13-2CEA-14B3-1DFF-62B4E049AC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906" y="7947071"/>
            <a:ext cx="3139986" cy="642269"/>
          </a:xfrm>
          <a:prstGeom prst="rect">
            <a:avLst/>
          </a:prstGeom>
        </p:spPr>
      </p:pic>
      <p:sp>
        <p:nvSpPr>
          <p:cNvPr id="9" name="Text 1">
            <a:extLst>
              <a:ext uri="{FF2B5EF4-FFF2-40B4-BE49-F238E27FC236}">
                <a16:creationId xmlns:a16="http://schemas.microsoft.com/office/drawing/2014/main" id="{A42384C2-79B2-29B9-C54E-3AD26923D019}"/>
              </a:ext>
            </a:extLst>
          </p:cNvPr>
          <p:cNvSpPr/>
          <p:nvPr/>
        </p:nvSpPr>
        <p:spPr>
          <a:xfrm>
            <a:off x="980281" y="6160993"/>
            <a:ext cx="8773319" cy="433110"/>
          </a:xfrm>
          <a:prstGeom prst="rect">
            <a:avLst/>
          </a:prstGeom>
          <a:noFill/>
          <a:ln/>
        </p:spPr>
        <p:txBody>
          <a:bodyPr wrap="none" lIns="0" tIns="0" rIns="0" bIns="0" rtlCol="0" anchor="t"/>
          <a:lstStyle/>
          <a:p>
            <a:pPr>
              <a:lnSpc>
                <a:spcPts val="3383"/>
              </a:lnSpc>
            </a:pPr>
            <a:endParaRPr lang="en-US" sz="3000" dirty="0"/>
          </a:p>
        </p:txBody>
      </p:sp>
      <p:sp>
        <p:nvSpPr>
          <p:cNvPr id="10" name="Text 3">
            <a:extLst>
              <a:ext uri="{FF2B5EF4-FFF2-40B4-BE49-F238E27FC236}">
                <a16:creationId xmlns:a16="http://schemas.microsoft.com/office/drawing/2014/main" id="{BC332A08-0287-BD06-1A5E-81E12807B444}"/>
              </a:ext>
            </a:extLst>
          </p:cNvPr>
          <p:cNvSpPr/>
          <p:nvPr/>
        </p:nvSpPr>
        <p:spPr>
          <a:xfrm>
            <a:off x="983952" y="6892770"/>
            <a:ext cx="7519988" cy="371237"/>
          </a:xfrm>
          <a:prstGeom prst="rect">
            <a:avLst/>
          </a:prstGeom>
          <a:noFill/>
          <a:ln/>
        </p:spPr>
        <p:txBody>
          <a:bodyPr wrap="none" lIns="0" tIns="0" rIns="0" bIns="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nSpc>
                <a:spcPts val="2900"/>
              </a:lnSpc>
              <a:buNone/>
            </a:pPr>
            <a:r>
              <a:rPr lang="en-US" dirty="0">
                <a:solidFill>
                  <a:srgbClr val="E5E0DF"/>
                </a:solidFill>
                <a:latin typeface="DM Sans" pitchFamily="34" charset="0"/>
                <a:ea typeface="DM Sans" pitchFamily="34" charset="-122"/>
                <a:cs typeface="DM Sans" pitchFamily="34" charset="-120"/>
              </a:rPr>
              <a:t>December 12</a:t>
            </a:r>
            <a:r>
              <a:rPr lang="en-US" sz="1800" dirty="0">
                <a:solidFill>
                  <a:srgbClr val="E5E0DF"/>
                </a:solidFill>
                <a:latin typeface="DM Sans" pitchFamily="34" charset="0"/>
                <a:ea typeface="DM Sans" pitchFamily="34" charset="-122"/>
                <a:cs typeface="DM Sans" pitchFamily="34" charset="-120"/>
              </a:rPr>
              <a:t>, 2024</a:t>
            </a:r>
            <a:endParaRPr lang="en-US" sz="1800" dirty="0"/>
          </a:p>
        </p:txBody>
      </p:sp>
      <p:sp>
        <p:nvSpPr>
          <p:cNvPr id="11" name="Text 3">
            <a:extLst>
              <a:ext uri="{FF2B5EF4-FFF2-40B4-BE49-F238E27FC236}">
                <a16:creationId xmlns:a16="http://schemas.microsoft.com/office/drawing/2014/main" id="{03A689A4-1E81-CD93-F087-88DAAEE4C888}"/>
              </a:ext>
            </a:extLst>
          </p:cNvPr>
          <p:cNvSpPr/>
          <p:nvPr/>
        </p:nvSpPr>
        <p:spPr>
          <a:xfrm>
            <a:off x="1014412" y="7558566"/>
            <a:ext cx="7519988" cy="371237"/>
          </a:xfrm>
          <a:prstGeom prst="rect">
            <a:avLst/>
          </a:prstGeom>
          <a:noFill/>
          <a:ln/>
        </p:spPr>
        <p:txBody>
          <a:bodyPr wrap="none" lIns="0" tIns="0" rIns="0" bIns="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nSpc>
                <a:spcPts val="2900"/>
              </a:lnSpc>
              <a:buNone/>
            </a:pPr>
            <a:r>
              <a:rPr lang="en-US" sz="1800" dirty="0">
                <a:solidFill>
                  <a:srgbClr val="E5E0DF"/>
                </a:solidFill>
                <a:latin typeface="DM Sans" pitchFamily="34" charset="0"/>
                <a:ea typeface="DM Sans" pitchFamily="34" charset="-122"/>
                <a:cs typeface="DM Sans" pitchFamily="34" charset="-120"/>
              </a:rPr>
              <a:t>Presentation By:</a:t>
            </a:r>
            <a:endParaRPr lang="en-US" sz="1800" dirty="0"/>
          </a:p>
        </p:txBody>
      </p:sp>
      <p:pic>
        <p:nvPicPr>
          <p:cNvPr id="4" name="Picture 2">
            <a:extLst>
              <a:ext uri="{FF2B5EF4-FFF2-40B4-BE49-F238E27FC236}">
                <a16:creationId xmlns:a16="http://schemas.microsoft.com/office/drawing/2014/main" id="{531A2185-5150-24F4-6E5D-8CA588C29A23}"/>
              </a:ext>
            </a:extLst>
          </p:cNvPr>
          <p:cNvPicPr>
            <a:picLocks noChangeAspect="1" noChangeArrowheads="1"/>
          </p:cNvPicPr>
          <p:nvPr/>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980281" y="402667"/>
            <a:ext cx="2290462" cy="10964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DB47E-8915-2A99-D7FA-5F9305BDFD0C}"/>
            </a:ext>
          </a:extLst>
        </p:cNvPr>
        <p:cNvGrpSpPr/>
        <p:nvPr/>
      </p:nvGrpSpPr>
      <p:grpSpPr>
        <a:xfrm>
          <a:off x="0" y="0"/>
          <a:ext cx="0" cy="0"/>
          <a:chOff x="0" y="0"/>
          <a:chExt cx="0" cy="0"/>
        </a:xfrm>
      </p:grpSpPr>
      <p:pic>
        <p:nvPicPr>
          <p:cNvPr id="1026" name="Picture 2" descr="150lb Concrete Anchor | CanadaDocks">
            <a:extLst>
              <a:ext uri="{FF2B5EF4-FFF2-40B4-BE49-F238E27FC236}">
                <a16:creationId xmlns:a16="http://schemas.microsoft.com/office/drawing/2014/main" id="{29E49D1B-B920-B731-E369-7454F4B18E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163" b="8817"/>
          <a:stretch/>
        </p:blipFill>
        <p:spPr bwMode="auto">
          <a:xfrm>
            <a:off x="1137072" y="1335196"/>
            <a:ext cx="5553635" cy="466612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749D91C-66A2-0A04-7E25-EFB0FF1E54DE}"/>
              </a:ext>
            </a:extLst>
          </p:cNvPr>
          <p:cNvSpPr/>
          <p:nvPr/>
        </p:nvSpPr>
        <p:spPr>
          <a:xfrm>
            <a:off x="4631966" y="-1"/>
            <a:ext cx="12436834" cy="53788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91343" tIns="45672" rIns="91343" bIns="45672" rtlCol="0" anchor="ctr"/>
          <a:lstStyle/>
          <a:p>
            <a:pPr algn="r"/>
            <a:r>
              <a:rPr lang="en-US" sz="3000" b="1" dirty="0">
                <a:solidFill>
                  <a:schemeClr val="bg1"/>
                </a:solidFill>
              </a:rPr>
              <a:t>DEADWEIGHT ANCHORING SYSTEMS </a:t>
            </a:r>
          </a:p>
        </p:txBody>
      </p:sp>
      <p:pic>
        <p:nvPicPr>
          <p:cNvPr id="4" name="Picture 3">
            <a:extLst>
              <a:ext uri="{FF2B5EF4-FFF2-40B4-BE49-F238E27FC236}">
                <a16:creationId xmlns:a16="http://schemas.microsoft.com/office/drawing/2014/main" id="{3C35DBE7-C6AA-8074-DC17-A835B620699C}"/>
              </a:ext>
            </a:extLst>
          </p:cNvPr>
          <p:cNvPicPr>
            <a:picLocks noChangeAspect="1"/>
          </p:cNvPicPr>
          <p:nvPr/>
        </p:nvPicPr>
        <p:blipFill>
          <a:blip r:embed="rId4"/>
          <a:stretch>
            <a:fillRect/>
          </a:stretch>
        </p:blipFill>
        <p:spPr>
          <a:xfrm>
            <a:off x="1737524" y="6090044"/>
            <a:ext cx="4352730" cy="3186821"/>
          </a:xfrm>
          <a:prstGeom prst="rect">
            <a:avLst/>
          </a:prstGeom>
        </p:spPr>
      </p:pic>
      <p:pic>
        <p:nvPicPr>
          <p:cNvPr id="5" name="Picture 4">
            <a:extLst>
              <a:ext uri="{FF2B5EF4-FFF2-40B4-BE49-F238E27FC236}">
                <a16:creationId xmlns:a16="http://schemas.microsoft.com/office/drawing/2014/main" id="{43667228-2EB6-3110-7032-6646F815B620}"/>
              </a:ext>
            </a:extLst>
          </p:cNvPr>
          <p:cNvPicPr>
            <a:picLocks noChangeAspect="1"/>
          </p:cNvPicPr>
          <p:nvPr/>
        </p:nvPicPr>
        <p:blipFill>
          <a:blip r:embed="rId5"/>
          <a:stretch>
            <a:fillRect/>
          </a:stretch>
        </p:blipFill>
        <p:spPr>
          <a:xfrm>
            <a:off x="8426620" y="5349144"/>
            <a:ext cx="7158521" cy="4082656"/>
          </a:xfrm>
          <a:prstGeom prst="rect">
            <a:avLst/>
          </a:prstGeom>
        </p:spPr>
      </p:pic>
      <p:pic>
        <p:nvPicPr>
          <p:cNvPr id="6" name="Picture 5" descr="A bridge over a river&#10;&#10;Description automatically generated">
            <a:extLst>
              <a:ext uri="{FF2B5EF4-FFF2-40B4-BE49-F238E27FC236}">
                <a16:creationId xmlns:a16="http://schemas.microsoft.com/office/drawing/2014/main" id="{D891AEB8-7A4D-6E03-5C0F-900285DB2C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07592" y="878158"/>
            <a:ext cx="7606147" cy="4648201"/>
          </a:xfrm>
          <a:prstGeom prst="rect">
            <a:avLst/>
          </a:prstGeom>
        </p:spPr>
      </p:pic>
      <p:sp>
        <p:nvSpPr>
          <p:cNvPr id="2" name="Slide Number Placeholder 1">
            <a:extLst>
              <a:ext uri="{FF2B5EF4-FFF2-40B4-BE49-F238E27FC236}">
                <a16:creationId xmlns:a16="http://schemas.microsoft.com/office/drawing/2014/main" id="{EC591253-162C-DD37-A700-1F494E76B57F}"/>
              </a:ext>
            </a:extLst>
          </p:cNvPr>
          <p:cNvSpPr>
            <a:spLocks noGrp="1"/>
          </p:cNvSpPr>
          <p:nvPr>
            <p:ph type="sldNum" sz="quarter" idx="4"/>
          </p:nvPr>
        </p:nvSpPr>
        <p:spPr>
          <a:xfrm>
            <a:off x="13253300" y="9250052"/>
            <a:ext cx="3841749" cy="511175"/>
          </a:xfrm>
        </p:spPr>
        <p:txBody>
          <a:bodyPr/>
          <a:lstStyle/>
          <a:p>
            <a:fld id="{7E1E7F26-11EC-4543-AC24-E609449627D1}" type="slidenum">
              <a:rPr lang="en-GB" smtClean="0"/>
              <a:pPr/>
              <a:t>10</a:t>
            </a:fld>
            <a:endParaRPr lang="en-GB" dirty="0"/>
          </a:p>
        </p:txBody>
      </p:sp>
    </p:spTree>
    <p:extLst>
      <p:ext uri="{BB962C8B-B14F-4D97-AF65-F5344CB8AC3E}">
        <p14:creationId xmlns:p14="http://schemas.microsoft.com/office/powerpoint/2010/main" val="212177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9E976-ACF8-FC53-2B16-C4CC4784D8C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A780584-D08A-2202-A4D0-54636657513F}"/>
              </a:ext>
            </a:extLst>
          </p:cNvPr>
          <p:cNvSpPr/>
          <p:nvPr/>
        </p:nvSpPr>
        <p:spPr>
          <a:xfrm>
            <a:off x="4631966" y="-1"/>
            <a:ext cx="12436834" cy="53788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91343" tIns="45672" rIns="91343" bIns="45672" rtlCol="0" anchor="ctr"/>
          <a:lstStyle/>
          <a:p>
            <a:pPr algn="r"/>
            <a:r>
              <a:rPr lang="en-US" sz="3000" b="1" dirty="0">
                <a:solidFill>
                  <a:schemeClr val="bg1"/>
                </a:solidFill>
              </a:rPr>
              <a:t>DEADWEIGHT ANCHORING SYSTEMS </a:t>
            </a:r>
          </a:p>
        </p:txBody>
      </p:sp>
      <p:sp>
        <p:nvSpPr>
          <p:cNvPr id="2" name="TextBox 1">
            <a:extLst>
              <a:ext uri="{FF2B5EF4-FFF2-40B4-BE49-F238E27FC236}">
                <a16:creationId xmlns:a16="http://schemas.microsoft.com/office/drawing/2014/main" id="{54D42FC1-6805-6BB9-CC74-E3EAF0377E41}"/>
              </a:ext>
            </a:extLst>
          </p:cNvPr>
          <p:cNvSpPr txBox="1"/>
          <p:nvPr/>
        </p:nvSpPr>
        <p:spPr>
          <a:xfrm>
            <a:off x="312099" y="1220460"/>
            <a:ext cx="8072609" cy="8248412"/>
          </a:xfrm>
          <a:prstGeom prst="rect">
            <a:avLst/>
          </a:prstGeom>
          <a:noFill/>
        </p:spPr>
        <p:txBody>
          <a:bodyPr wrap="square">
            <a:spAutoFit/>
          </a:bodyPr>
          <a:lstStyle/>
          <a:p>
            <a:pPr lvl="0" defTabSz="914400" eaLnBrk="0" fontAlgn="base" hangingPunct="0">
              <a:spcBef>
                <a:spcPts val="600"/>
              </a:spcBef>
              <a:spcAft>
                <a:spcPts val="600"/>
              </a:spcAft>
            </a:pPr>
            <a:r>
              <a:rPr lang="en-US" altLang="en-US" sz="2000" dirty="0">
                <a:latin typeface="+mj-lt"/>
              </a:rPr>
              <a:t>Deadweight Anchors</a:t>
            </a:r>
          </a:p>
          <a:p>
            <a:pPr marL="285750" indent="-285750" defTabSz="914400" eaLnBrk="0" fontAlgn="base" hangingPunct="0">
              <a:spcBef>
                <a:spcPts val="600"/>
              </a:spcBef>
              <a:spcAft>
                <a:spcPts val="600"/>
              </a:spcAft>
              <a:buFont typeface="Arial" panose="020B0604020202020204" pitchFamily="34" charset="0"/>
              <a:buChar char="•"/>
            </a:pPr>
            <a:r>
              <a:rPr lang="en-US" altLang="en-US" sz="2000" dirty="0">
                <a:latin typeface="+mj-lt"/>
              </a:rPr>
              <a:t>Typically concrete (clump) weights</a:t>
            </a:r>
          </a:p>
          <a:p>
            <a:pPr marL="285750" indent="-285750" defTabSz="914400" eaLnBrk="0" fontAlgn="base" hangingPunct="0">
              <a:spcBef>
                <a:spcPts val="600"/>
              </a:spcBef>
              <a:spcAft>
                <a:spcPts val="600"/>
              </a:spcAft>
              <a:buFont typeface="Arial" panose="020B0604020202020204" pitchFamily="34" charset="0"/>
              <a:buChar char="•"/>
            </a:pPr>
            <a:r>
              <a:rPr lang="en-US" altLang="en-US" sz="2000" dirty="0">
                <a:latin typeface="+mj-lt"/>
                <a:ea typeface="Times New Roman" panose="02020603050405020304" pitchFamily="18" charset="0"/>
                <a:cs typeface="Aptos" panose="020B0004020202020204" pitchFamily="34" charset="0"/>
              </a:rPr>
              <a:t>Installed in range of water depths</a:t>
            </a:r>
          </a:p>
          <a:p>
            <a:pPr marL="285750" indent="-285750" defTabSz="914400" eaLnBrk="0" fontAlgn="base" hangingPunct="0">
              <a:spcBef>
                <a:spcPts val="600"/>
              </a:spcBef>
              <a:spcAft>
                <a:spcPts val="600"/>
              </a:spcAft>
              <a:buFont typeface="Arial" panose="020B0604020202020204" pitchFamily="34" charset="0"/>
              <a:buChar char="•"/>
            </a:pPr>
            <a:r>
              <a:rPr lang="en-US" altLang="en-US" sz="2000" dirty="0">
                <a:latin typeface="+mj-lt"/>
              </a:rPr>
              <a:t>Involve combination of vertical and lateral force components</a:t>
            </a:r>
          </a:p>
          <a:p>
            <a:pPr marL="285750" indent="-285750" defTabSz="914400" eaLnBrk="0" fontAlgn="base" hangingPunct="0">
              <a:spcBef>
                <a:spcPts val="600"/>
              </a:spcBef>
              <a:spcAft>
                <a:spcPts val="600"/>
              </a:spcAft>
              <a:buFont typeface="Arial" panose="020B0604020202020204" pitchFamily="34" charset="0"/>
              <a:buChar char="•"/>
            </a:pPr>
            <a:r>
              <a:rPr lang="en-US" altLang="en-US" sz="2000" dirty="0">
                <a:latin typeface="+mj-lt"/>
              </a:rPr>
              <a:t>Overcome forces purely on deadweight of blocks in water (suction forces help resist as well but difficult to define)</a:t>
            </a:r>
          </a:p>
          <a:p>
            <a:pPr marL="285750" indent="-285750" defTabSz="914400" eaLnBrk="0" fontAlgn="base" hangingPunct="0">
              <a:spcBef>
                <a:spcPts val="600"/>
              </a:spcBef>
              <a:spcAft>
                <a:spcPts val="600"/>
              </a:spcAft>
              <a:buFont typeface="Arial" panose="020B0604020202020204" pitchFamily="34" charset="0"/>
              <a:buChar char="•"/>
            </a:pPr>
            <a:r>
              <a:rPr lang="en-US" altLang="en-US" sz="2000" dirty="0">
                <a:latin typeface="+mj-lt"/>
              </a:rPr>
              <a:t>Remember concrete blocks lose approximately 40% of its weight when in water</a:t>
            </a:r>
          </a:p>
          <a:p>
            <a:pPr marL="285750" indent="-285750" defTabSz="914400" eaLnBrk="0" fontAlgn="base" hangingPunct="0">
              <a:spcBef>
                <a:spcPts val="600"/>
              </a:spcBef>
              <a:spcAft>
                <a:spcPts val="600"/>
              </a:spcAft>
              <a:buFont typeface="Arial" panose="020B0604020202020204" pitchFamily="34" charset="0"/>
              <a:buChar char="•"/>
            </a:pPr>
            <a:r>
              <a:rPr lang="en-US" altLang="en-US" sz="2000" dirty="0">
                <a:latin typeface="+mj-lt"/>
              </a:rPr>
              <a:t>Mooring lines required to transfer load to anchors (chain, cable, rope, elastic lines) which interferes with navigation</a:t>
            </a:r>
          </a:p>
          <a:p>
            <a:pPr marL="285750" indent="-285750" defTabSz="914400" eaLnBrk="0" fontAlgn="base" hangingPunct="0">
              <a:spcBef>
                <a:spcPts val="600"/>
              </a:spcBef>
              <a:spcAft>
                <a:spcPts val="600"/>
              </a:spcAft>
              <a:buFont typeface="Arial" panose="020B0604020202020204" pitchFamily="34" charset="0"/>
              <a:buChar char="•"/>
            </a:pPr>
            <a:r>
              <a:rPr lang="en-US" altLang="en-US" sz="2000" dirty="0">
                <a:latin typeface="+mj-lt"/>
              </a:rPr>
              <a:t>Lines scoped at 1V:4H (and flatter) to limit uplift component and maximize lateral resistance (sometimes blocks in series to bring active force to near horizontal)</a:t>
            </a:r>
          </a:p>
          <a:p>
            <a:pPr marL="285750" indent="-285750" defTabSz="914400" eaLnBrk="0" fontAlgn="base" hangingPunct="0">
              <a:spcBef>
                <a:spcPts val="600"/>
              </a:spcBef>
              <a:spcAft>
                <a:spcPts val="600"/>
              </a:spcAft>
              <a:buFont typeface="Arial" panose="020B0604020202020204" pitchFamily="34" charset="0"/>
              <a:buChar char="•"/>
            </a:pPr>
            <a:r>
              <a:rPr lang="en-US" altLang="en-US" sz="2000" dirty="0">
                <a:latin typeface="+mj-lt"/>
              </a:rPr>
              <a:t>Problem with flat scopes is that horizontal movements of docks can still be quite severe</a:t>
            </a:r>
          </a:p>
          <a:p>
            <a:pPr marL="285750" indent="-285750" defTabSz="914400" eaLnBrk="0" fontAlgn="base" hangingPunct="0">
              <a:spcBef>
                <a:spcPts val="600"/>
              </a:spcBef>
              <a:spcAft>
                <a:spcPts val="600"/>
              </a:spcAft>
              <a:buFont typeface="Arial" panose="020B0604020202020204" pitchFamily="34" charset="0"/>
              <a:buChar char="•"/>
            </a:pPr>
            <a:r>
              <a:rPr lang="en-US" altLang="en-US" sz="2000" dirty="0">
                <a:latin typeface="+mj-lt"/>
              </a:rPr>
              <a:t>“Quasi” permanent installation so possible to shift plan location and reset anchor blocks</a:t>
            </a:r>
          </a:p>
          <a:p>
            <a:pPr marL="285750" indent="-285750" defTabSz="914400" eaLnBrk="0" fontAlgn="base" hangingPunct="0">
              <a:spcBef>
                <a:spcPts val="600"/>
              </a:spcBef>
              <a:spcAft>
                <a:spcPts val="600"/>
              </a:spcAft>
              <a:buFont typeface="Arial" panose="020B0604020202020204" pitchFamily="34" charset="0"/>
              <a:buChar char="•"/>
            </a:pPr>
            <a:r>
              <a:rPr lang="en-US" altLang="en-US" sz="2000" dirty="0">
                <a:latin typeface="+mj-lt"/>
              </a:rPr>
              <a:t>Ignoring FOS, capacities anywhere from 0.3 – 0.7 x dry weight based on statics approach (no way to really know site specific capacity unless tested on site)</a:t>
            </a:r>
            <a:endParaRPr kumimoji="0" lang="en-US" altLang="en-US" sz="2000" b="0" i="0" u="none" strike="noStrike" cap="none" normalizeH="0" baseline="0" dirty="0">
              <a:ln>
                <a:noFill/>
              </a:ln>
              <a:solidFill>
                <a:schemeClr val="tx1"/>
              </a:solidFill>
              <a:effectLst/>
              <a:latin typeface="+mj-lt"/>
              <a:ea typeface="Times New Roman" panose="02020603050405020304" pitchFamily="18" charset="0"/>
              <a:cs typeface="Aptos" panose="020B0004020202020204" pitchFamily="34" charset="0"/>
            </a:endParaRPr>
          </a:p>
          <a:p>
            <a:pPr marL="285750" indent="-285750" defTabSz="914400" eaLnBrk="0" fontAlgn="base" hangingPunct="0">
              <a:spcBef>
                <a:spcPts val="600"/>
              </a:spcBef>
              <a:spcAft>
                <a:spcPts val="600"/>
              </a:spcAft>
              <a:buFont typeface="Arial" panose="020B0604020202020204" pitchFamily="34" charset="0"/>
              <a:buChar char="•"/>
            </a:pPr>
            <a:endParaRPr kumimoji="0" lang="en-US" altLang="en-US" sz="2000" b="0" i="0" u="none" strike="noStrike" cap="none" normalizeH="0" baseline="0" dirty="0">
              <a:ln>
                <a:noFill/>
              </a:ln>
              <a:solidFill>
                <a:schemeClr val="tx1"/>
              </a:solidFill>
              <a:effectLst/>
              <a:latin typeface="+mj-lt"/>
              <a:ea typeface="Times New Roman" panose="02020603050405020304" pitchFamily="18" charset="0"/>
              <a:cs typeface="Aptos" panose="020B0004020202020204" pitchFamily="34" charset="0"/>
            </a:endParaRPr>
          </a:p>
        </p:txBody>
      </p:sp>
      <p:grpSp>
        <p:nvGrpSpPr>
          <p:cNvPr id="25" name="Group 24">
            <a:extLst>
              <a:ext uri="{FF2B5EF4-FFF2-40B4-BE49-F238E27FC236}">
                <a16:creationId xmlns:a16="http://schemas.microsoft.com/office/drawing/2014/main" id="{D2C22975-9C52-B470-AF8A-1709F2C70598}"/>
              </a:ext>
            </a:extLst>
          </p:cNvPr>
          <p:cNvGrpSpPr/>
          <p:nvPr/>
        </p:nvGrpSpPr>
        <p:grpSpPr>
          <a:xfrm>
            <a:off x="9681882" y="5271244"/>
            <a:ext cx="6589059" cy="2138081"/>
            <a:chOff x="9399495" y="4343401"/>
            <a:chExt cx="6589059" cy="2138081"/>
          </a:xfrm>
        </p:grpSpPr>
        <p:cxnSp>
          <p:nvCxnSpPr>
            <p:cNvPr id="12" name="Straight Connector 11">
              <a:extLst>
                <a:ext uri="{FF2B5EF4-FFF2-40B4-BE49-F238E27FC236}">
                  <a16:creationId xmlns:a16="http://schemas.microsoft.com/office/drawing/2014/main" id="{0BE4BB2D-090B-C32E-2E51-BD8380184EEB}"/>
                </a:ext>
              </a:extLst>
            </p:cNvPr>
            <p:cNvCxnSpPr/>
            <p:nvPr/>
          </p:nvCxnSpPr>
          <p:spPr>
            <a:xfrm>
              <a:off x="9399495" y="6481482"/>
              <a:ext cx="6589059" cy="0"/>
            </a:xfrm>
            <a:prstGeom prst="line">
              <a:avLst/>
            </a:prstGeom>
            <a:ln w="762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72B3A89D-DB67-DFF2-6DD1-909162359C4A}"/>
                </a:ext>
              </a:extLst>
            </p:cNvPr>
            <p:cNvSpPr/>
            <p:nvPr/>
          </p:nvSpPr>
          <p:spPr>
            <a:xfrm>
              <a:off x="10703859" y="5365377"/>
              <a:ext cx="1613647" cy="1089211"/>
            </a:xfrm>
            <a:prstGeom prst="roundRect">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5256 </a:t>
              </a:r>
              <a:r>
                <a:rPr lang="en-US" dirty="0" err="1">
                  <a:solidFill>
                    <a:schemeClr val="tx1"/>
                  </a:solidFill>
                </a:rPr>
                <a:t>lb</a:t>
              </a:r>
              <a:endParaRPr lang="en-US" dirty="0">
                <a:solidFill>
                  <a:schemeClr val="tx1"/>
                </a:solidFill>
              </a:endParaRPr>
            </a:p>
          </p:txBody>
        </p:sp>
        <p:sp>
          <p:nvSpPr>
            <p:cNvPr id="14" name="Block Arc 13">
              <a:extLst>
                <a:ext uri="{FF2B5EF4-FFF2-40B4-BE49-F238E27FC236}">
                  <a16:creationId xmlns:a16="http://schemas.microsoft.com/office/drawing/2014/main" id="{0B73B51D-D92E-06D6-39DC-8BC02DBD6A35}"/>
                </a:ext>
              </a:extLst>
            </p:cNvPr>
            <p:cNvSpPr/>
            <p:nvPr/>
          </p:nvSpPr>
          <p:spPr>
            <a:xfrm>
              <a:off x="11329146" y="5170395"/>
              <a:ext cx="363071" cy="363071"/>
            </a:xfrm>
            <a:prstGeom prst="blockArc">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6" name="Straight Connector 15">
              <a:extLst>
                <a:ext uri="{FF2B5EF4-FFF2-40B4-BE49-F238E27FC236}">
                  <a16:creationId xmlns:a16="http://schemas.microsoft.com/office/drawing/2014/main" id="{05E80D34-13F1-B833-7DBE-05361DBB8D33}"/>
                </a:ext>
              </a:extLst>
            </p:cNvPr>
            <p:cNvCxnSpPr>
              <a:cxnSpLocks/>
            </p:cNvCxnSpPr>
            <p:nvPr/>
          </p:nvCxnSpPr>
          <p:spPr>
            <a:xfrm flipV="1">
              <a:off x="11510681" y="4356849"/>
              <a:ext cx="3657600" cy="914400"/>
            </a:xfrm>
            <a:prstGeom prst="line">
              <a:avLst/>
            </a:prstGeom>
            <a:ln w="38100">
              <a:solidFill>
                <a:srgbClr val="0099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818FC94-370B-11CE-BFCD-C80755A59F74}"/>
                </a:ext>
              </a:extLst>
            </p:cNvPr>
            <p:cNvCxnSpPr>
              <a:cxnSpLocks/>
            </p:cNvCxnSpPr>
            <p:nvPr/>
          </p:nvCxnSpPr>
          <p:spPr>
            <a:xfrm flipV="1">
              <a:off x="11510681" y="4343401"/>
              <a:ext cx="0" cy="914400"/>
            </a:xfrm>
            <a:prstGeom prst="straightConnector1">
              <a:avLst/>
            </a:prstGeom>
            <a:ln w="38100">
              <a:solidFill>
                <a:srgbClr val="0099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60B4446-5083-F9F1-8E2F-6CEC67F0EFAC}"/>
                </a:ext>
              </a:extLst>
            </p:cNvPr>
            <p:cNvCxnSpPr>
              <a:cxnSpLocks/>
            </p:cNvCxnSpPr>
            <p:nvPr/>
          </p:nvCxnSpPr>
          <p:spPr>
            <a:xfrm>
              <a:off x="11501714" y="5254502"/>
              <a:ext cx="3657600" cy="0"/>
            </a:xfrm>
            <a:prstGeom prst="straightConnector1">
              <a:avLst/>
            </a:prstGeom>
            <a:ln w="38100">
              <a:solidFill>
                <a:srgbClr val="009900"/>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B3EDC9BE-C46E-433B-2AD6-4A26041923F6}"/>
              </a:ext>
            </a:extLst>
          </p:cNvPr>
          <p:cNvCxnSpPr>
            <a:cxnSpLocks/>
          </p:cNvCxnSpPr>
          <p:nvPr/>
        </p:nvCxnSpPr>
        <p:spPr>
          <a:xfrm>
            <a:off x="9628094" y="4087905"/>
            <a:ext cx="6589059" cy="0"/>
          </a:xfrm>
          <a:prstGeom prst="line">
            <a:avLst/>
          </a:prstGeom>
          <a:ln w="38100">
            <a:solidFill>
              <a:srgbClr val="00CCCC"/>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15597D45-675D-D615-FBE6-08C850E1D1AD}"/>
              </a:ext>
            </a:extLst>
          </p:cNvPr>
          <p:cNvSpPr txBox="1"/>
          <p:nvPr/>
        </p:nvSpPr>
        <p:spPr>
          <a:xfrm>
            <a:off x="10703856" y="7476559"/>
            <a:ext cx="2178424" cy="338554"/>
          </a:xfrm>
          <a:prstGeom prst="rect">
            <a:avLst/>
          </a:prstGeom>
          <a:noFill/>
        </p:spPr>
        <p:txBody>
          <a:bodyPr wrap="square" rtlCol="0">
            <a:spAutoFit/>
          </a:bodyPr>
          <a:lstStyle/>
          <a:p>
            <a:pPr algn="ctr"/>
            <a:r>
              <a:rPr lang="en-US" sz="1600" b="1" dirty="0">
                <a:solidFill>
                  <a:schemeClr val="bg2">
                    <a:lumMod val="50000"/>
                  </a:schemeClr>
                </a:solidFill>
              </a:rPr>
              <a:t>GRAVEL &amp; SAND</a:t>
            </a:r>
          </a:p>
        </p:txBody>
      </p:sp>
      <p:sp>
        <p:nvSpPr>
          <p:cNvPr id="27" name="Rectangle: Rounded Corners 26">
            <a:extLst>
              <a:ext uri="{FF2B5EF4-FFF2-40B4-BE49-F238E27FC236}">
                <a16:creationId xmlns:a16="http://schemas.microsoft.com/office/drawing/2014/main" id="{9403005B-937E-40AA-EFE8-8FB8D6866B55}"/>
              </a:ext>
            </a:extLst>
          </p:cNvPr>
          <p:cNvSpPr/>
          <p:nvPr/>
        </p:nvSpPr>
        <p:spPr>
          <a:xfrm>
            <a:off x="10957109" y="2447263"/>
            <a:ext cx="1613647" cy="1089211"/>
          </a:xfrm>
          <a:prstGeom prst="roundRect">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9000 </a:t>
            </a:r>
            <a:r>
              <a:rPr lang="en-US" dirty="0" err="1">
                <a:solidFill>
                  <a:schemeClr val="tx1"/>
                </a:solidFill>
              </a:rPr>
              <a:t>lb</a:t>
            </a:r>
            <a:endParaRPr lang="en-US" dirty="0">
              <a:solidFill>
                <a:schemeClr val="tx1"/>
              </a:solidFill>
            </a:endParaRPr>
          </a:p>
        </p:txBody>
      </p:sp>
      <p:sp>
        <p:nvSpPr>
          <p:cNvPr id="28" name="Block Arc 27">
            <a:extLst>
              <a:ext uri="{FF2B5EF4-FFF2-40B4-BE49-F238E27FC236}">
                <a16:creationId xmlns:a16="http://schemas.microsoft.com/office/drawing/2014/main" id="{E86B88CD-191D-6FD8-2DBB-459B0188887F}"/>
              </a:ext>
            </a:extLst>
          </p:cNvPr>
          <p:cNvSpPr/>
          <p:nvPr/>
        </p:nvSpPr>
        <p:spPr>
          <a:xfrm>
            <a:off x="11582396" y="2252281"/>
            <a:ext cx="363071" cy="363071"/>
          </a:xfrm>
          <a:prstGeom prst="blockArc">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TextBox 28">
            <a:extLst>
              <a:ext uri="{FF2B5EF4-FFF2-40B4-BE49-F238E27FC236}">
                <a16:creationId xmlns:a16="http://schemas.microsoft.com/office/drawing/2014/main" id="{6B946B80-007B-BC8A-2D60-3217ED57DB74}"/>
              </a:ext>
            </a:extLst>
          </p:cNvPr>
          <p:cNvSpPr txBox="1"/>
          <p:nvPr/>
        </p:nvSpPr>
        <p:spPr>
          <a:xfrm>
            <a:off x="10986246" y="4424081"/>
            <a:ext cx="1584510" cy="338554"/>
          </a:xfrm>
          <a:prstGeom prst="rect">
            <a:avLst/>
          </a:prstGeom>
          <a:noFill/>
        </p:spPr>
        <p:txBody>
          <a:bodyPr wrap="square" rtlCol="0">
            <a:spAutoFit/>
          </a:bodyPr>
          <a:lstStyle/>
          <a:p>
            <a:pPr algn="ctr"/>
            <a:r>
              <a:rPr lang="en-US" sz="1600" b="1" dirty="0">
                <a:solidFill>
                  <a:srgbClr val="00CCCC"/>
                </a:solidFill>
              </a:rPr>
              <a:t>FRESHWATER</a:t>
            </a:r>
          </a:p>
        </p:txBody>
      </p:sp>
      <p:sp>
        <p:nvSpPr>
          <p:cNvPr id="30" name="TextBox 29">
            <a:extLst>
              <a:ext uri="{FF2B5EF4-FFF2-40B4-BE49-F238E27FC236}">
                <a16:creationId xmlns:a16="http://schemas.microsoft.com/office/drawing/2014/main" id="{89A2549D-CE86-9B69-BED1-9636F88C0709}"/>
              </a:ext>
            </a:extLst>
          </p:cNvPr>
          <p:cNvSpPr txBox="1"/>
          <p:nvPr/>
        </p:nvSpPr>
        <p:spPr>
          <a:xfrm>
            <a:off x="15280336" y="5097621"/>
            <a:ext cx="1057839" cy="338554"/>
          </a:xfrm>
          <a:prstGeom prst="rect">
            <a:avLst/>
          </a:prstGeom>
          <a:noFill/>
        </p:spPr>
        <p:txBody>
          <a:bodyPr wrap="square" rtlCol="0">
            <a:spAutoFit/>
          </a:bodyPr>
          <a:lstStyle/>
          <a:p>
            <a:pPr algn="ctr"/>
            <a:r>
              <a:rPr lang="en-US" sz="1600" b="1" dirty="0">
                <a:solidFill>
                  <a:srgbClr val="009900"/>
                </a:solidFill>
              </a:rPr>
              <a:t>2400 </a:t>
            </a:r>
            <a:r>
              <a:rPr lang="en-US" sz="1600" b="1" dirty="0" err="1">
                <a:solidFill>
                  <a:srgbClr val="009900"/>
                </a:solidFill>
              </a:rPr>
              <a:t>lb</a:t>
            </a:r>
            <a:endParaRPr lang="en-US" sz="1600" b="1" dirty="0">
              <a:solidFill>
                <a:srgbClr val="009900"/>
              </a:solidFill>
            </a:endParaRPr>
          </a:p>
        </p:txBody>
      </p:sp>
      <p:sp>
        <p:nvSpPr>
          <p:cNvPr id="31" name="TextBox 30">
            <a:extLst>
              <a:ext uri="{FF2B5EF4-FFF2-40B4-BE49-F238E27FC236}">
                <a16:creationId xmlns:a16="http://schemas.microsoft.com/office/drawing/2014/main" id="{336CFFFF-BF1E-C51B-8824-6CFAF7D56088}"/>
              </a:ext>
            </a:extLst>
          </p:cNvPr>
          <p:cNvSpPr txBox="1"/>
          <p:nvPr/>
        </p:nvSpPr>
        <p:spPr>
          <a:xfrm>
            <a:off x="15280336" y="6013068"/>
            <a:ext cx="1057839" cy="338554"/>
          </a:xfrm>
          <a:prstGeom prst="rect">
            <a:avLst/>
          </a:prstGeom>
          <a:noFill/>
        </p:spPr>
        <p:txBody>
          <a:bodyPr wrap="square" rtlCol="0">
            <a:spAutoFit/>
          </a:bodyPr>
          <a:lstStyle/>
          <a:p>
            <a:pPr algn="ctr"/>
            <a:r>
              <a:rPr lang="en-US" sz="1600" b="1" dirty="0">
                <a:solidFill>
                  <a:srgbClr val="009900"/>
                </a:solidFill>
              </a:rPr>
              <a:t>2336 </a:t>
            </a:r>
            <a:r>
              <a:rPr lang="en-US" sz="1600" b="1" dirty="0" err="1">
                <a:solidFill>
                  <a:srgbClr val="009900"/>
                </a:solidFill>
              </a:rPr>
              <a:t>lb</a:t>
            </a:r>
            <a:endParaRPr lang="en-US" sz="1600" b="1" dirty="0">
              <a:solidFill>
                <a:srgbClr val="009900"/>
              </a:solidFill>
            </a:endParaRPr>
          </a:p>
        </p:txBody>
      </p:sp>
      <p:sp>
        <p:nvSpPr>
          <p:cNvPr id="32" name="TextBox 31">
            <a:extLst>
              <a:ext uri="{FF2B5EF4-FFF2-40B4-BE49-F238E27FC236}">
                <a16:creationId xmlns:a16="http://schemas.microsoft.com/office/drawing/2014/main" id="{B66E7DC1-6CA8-7824-7AC6-6F6EA0463399}"/>
              </a:ext>
            </a:extLst>
          </p:cNvPr>
          <p:cNvSpPr txBox="1"/>
          <p:nvPr/>
        </p:nvSpPr>
        <p:spPr>
          <a:xfrm>
            <a:off x="10957109" y="1680577"/>
            <a:ext cx="1584510" cy="584775"/>
          </a:xfrm>
          <a:prstGeom prst="rect">
            <a:avLst/>
          </a:prstGeom>
          <a:noFill/>
        </p:spPr>
        <p:txBody>
          <a:bodyPr wrap="square" rtlCol="0">
            <a:spAutoFit/>
          </a:bodyPr>
          <a:lstStyle/>
          <a:p>
            <a:pPr algn="ctr"/>
            <a:r>
              <a:rPr lang="en-US" sz="1600" b="1" dirty="0">
                <a:solidFill>
                  <a:schemeClr val="bg1">
                    <a:lumMod val="50000"/>
                  </a:schemeClr>
                </a:solidFill>
              </a:rPr>
              <a:t>DRY WEIGHT            IN AIR</a:t>
            </a:r>
          </a:p>
        </p:txBody>
      </p:sp>
      <p:sp>
        <p:nvSpPr>
          <p:cNvPr id="33" name="Isosceles Triangle 32">
            <a:extLst>
              <a:ext uri="{FF2B5EF4-FFF2-40B4-BE49-F238E27FC236}">
                <a16:creationId xmlns:a16="http://schemas.microsoft.com/office/drawing/2014/main" id="{8B38B52C-73B0-45AC-1CBE-017FE674B171}"/>
              </a:ext>
            </a:extLst>
          </p:cNvPr>
          <p:cNvSpPr/>
          <p:nvPr/>
        </p:nvSpPr>
        <p:spPr>
          <a:xfrm rot="10800000">
            <a:off x="9843247" y="3913096"/>
            <a:ext cx="201706" cy="161362"/>
          </a:xfrm>
          <a:prstGeom prst="triangle">
            <a:avLst/>
          </a:prstGeom>
          <a:noFill/>
          <a:ln>
            <a:solidFill>
              <a:srgbClr val="00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5C68391F-0C28-0DD1-997E-8241C603844A}"/>
              </a:ext>
            </a:extLst>
          </p:cNvPr>
          <p:cNvCxnSpPr>
            <a:cxnSpLocks/>
          </p:cNvCxnSpPr>
          <p:nvPr/>
        </p:nvCxnSpPr>
        <p:spPr>
          <a:xfrm>
            <a:off x="9749117" y="4182034"/>
            <a:ext cx="389965" cy="0"/>
          </a:xfrm>
          <a:prstGeom prst="line">
            <a:avLst/>
          </a:prstGeom>
          <a:ln w="38100">
            <a:solidFill>
              <a:srgbClr val="00CCCC"/>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73BAEBD-7314-18D2-4CB3-F6088A46A6EF}"/>
              </a:ext>
            </a:extLst>
          </p:cNvPr>
          <p:cNvCxnSpPr>
            <a:cxnSpLocks/>
          </p:cNvCxnSpPr>
          <p:nvPr/>
        </p:nvCxnSpPr>
        <p:spPr>
          <a:xfrm>
            <a:off x="9874623" y="4294093"/>
            <a:ext cx="143436" cy="0"/>
          </a:xfrm>
          <a:prstGeom prst="line">
            <a:avLst/>
          </a:prstGeom>
          <a:ln w="38100">
            <a:solidFill>
              <a:srgbClr val="00CCCC"/>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8E4230EA-639C-00CA-195F-45983C44DC52}"/>
              </a:ext>
            </a:extLst>
          </p:cNvPr>
          <p:cNvSpPr txBox="1"/>
          <p:nvPr/>
        </p:nvSpPr>
        <p:spPr>
          <a:xfrm>
            <a:off x="11264148" y="4968615"/>
            <a:ext cx="1057839" cy="338554"/>
          </a:xfrm>
          <a:prstGeom prst="rect">
            <a:avLst/>
          </a:prstGeom>
          <a:noFill/>
        </p:spPr>
        <p:txBody>
          <a:bodyPr wrap="square" rtlCol="0">
            <a:spAutoFit/>
          </a:bodyPr>
          <a:lstStyle/>
          <a:p>
            <a:pPr algn="ctr"/>
            <a:r>
              <a:rPr lang="en-US" sz="1600" b="1" dirty="0">
                <a:solidFill>
                  <a:srgbClr val="009900"/>
                </a:solidFill>
              </a:rPr>
              <a:t>584 </a:t>
            </a:r>
            <a:r>
              <a:rPr lang="en-US" sz="1600" b="1" dirty="0" err="1">
                <a:solidFill>
                  <a:srgbClr val="009900"/>
                </a:solidFill>
              </a:rPr>
              <a:t>lb</a:t>
            </a:r>
            <a:endParaRPr lang="en-US" sz="1600" b="1" dirty="0">
              <a:solidFill>
                <a:srgbClr val="009900"/>
              </a:solidFill>
            </a:endParaRPr>
          </a:p>
        </p:txBody>
      </p:sp>
      <p:cxnSp>
        <p:nvCxnSpPr>
          <p:cNvPr id="40" name="Straight Connector 39">
            <a:extLst>
              <a:ext uri="{FF2B5EF4-FFF2-40B4-BE49-F238E27FC236}">
                <a16:creationId xmlns:a16="http://schemas.microsoft.com/office/drawing/2014/main" id="{5D468446-519D-23A7-1C38-5B3808923BB5}"/>
              </a:ext>
            </a:extLst>
          </p:cNvPr>
          <p:cNvCxnSpPr>
            <a:cxnSpLocks/>
          </p:cNvCxnSpPr>
          <p:nvPr/>
        </p:nvCxnSpPr>
        <p:spPr>
          <a:xfrm flipH="1">
            <a:off x="9706534" y="7306232"/>
            <a:ext cx="1241612" cy="0"/>
          </a:xfrm>
          <a:prstGeom prst="line">
            <a:avLst/>
          </a:prstGeom>
          <a:ln w="38100">
            <a:solidFill>
              <a:srgbClr val="0099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544C7298-A68B-054D-16B7-7495F9040D36}"/>
              </a:ext>
            </a:extLst>
          </p:cNvPr>
          <p:cNvSpPr txBox="1"/>
          <p:nvPr/>
        </p:nvSpPr>
        <p:spPr>
          <a:xfrm>
            <a:off x="9681882" y="6990094"/>
            <a:ext cx="1057839" cy="338554"/>
          </a:xfrm>
          <a:prstGeom prst="rect">
            <a:avLst/>
          </a:prstGeom>
          <a:noFill/>
        </p:spPr>
        <p:txBody>
          <a:bodyPr wrap="square" rtlCol="0">
            <a:spAutoFit/>
          </a:bodyPr>
          <a:lstStyle/>
          <a:p>
            <a:pPr algn="ctr"/>
            <a:r>
              <a:rPr lang="en-US" sz="1600" b="1" dirty="0">
                <a:solidFill>
                  <a:srgbClr val="009900"/>
                </a:solidFill>
              </a:rPr>
              <a:t>2336 </a:t>
            </a:r>
            <a:r>
              <a:rPr lang="en-US" sz="1600" b="1" dirty="0" err="1">
                <a:solidFill>
                  <a:srgbClr val="009900"/>
                </a:solidFill>
              </a:rPr>
              <a:t>lb</a:t>
            </a:r>
            <a:endParaRPr lang="en-US" sz="1600" b="1" dirty="0">
              <a:solidFill>
                <a:srgbClr val="009900"/>
              </a:solidFill>
            </a:endParaRPr>
          </a:p>
        </p:txBody>
      </p:sp>
      <p:sp>
        <p:nvSpPr>
          <p:cNvPr id="45" name="Right Triangle 44">
            <a:extLst>
              <a:ext uri="{FF2B5EF4-FFF2-40B4-BE49-F238E27FC236}">
                <a16:creationId xmlns:a16="http://schemas.microsoft.com/office/drawing/2014/main" id="{A3A22B52-1D9C-BD10-8B40-3673D5009C21}"/>
              </a:ext>
            </a:extLst>
          </p:cNvPr>
          <p:cNvSpPr/>
          <p:nvPr/>
        </p:nvSpPr>
        <p:spPr>
          <a:xfrm rot="5400000">
            <a:off x="13314831" y="5155340"/>
            <a:ext cx="188247" cy="802341"/>
          </a:xfrm>
          <a:prstGeom prst="rtTriangl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BEC863B7-E090-BC2A-F107-743E178300C4}"/>
              </a:ext>
            </a:extLst>
          </p:cNvPr>
          <p:cNvSpPr txBox="1"/>
          <p:nvPr/>
        </p:nvSpPr>
        <p:spPr>
          <a:xfrm>
            <a:off x="12850907" y="5140612"/>
            <a:ext cx="1057839" cy="338554"/>
          </a:xfrm>
          <a:prstGeom prst="rect">
            <a:avLst/>
          </a:prstGeom>
          <a:noFill/>
        </p:spPr>
        <p:txBody>
          <a:bodyPr wrap="square" rtlCol="0">
            <a:spAutoFit/>
          </a:bodyPr>
          <a:lstStyle/>
          <a:p>
            <a:pPr algn="ctr"/>
            <a:r>
              <a:rPr lang="en-US" sz="1600" b="1" dirty="0"/>
              <a:t>4</a:t>
            </a:r>
          </a:p>
        </p:txBody>
      </p:sp>
      <p:sp>
        <p:nvSpPr>
          <p:cNvPr id="47" name="TextBox 46">
            <a:extLst>
              <a:ext uri="{FF2B5EF4-FFF2-40B4-BE49-F238E27FC236}">
                <a16:creationId xmlns:a16="http://schemas.microsoft.com/office/drawing/2014/main" id="{BE6ECCC9-FCDF-86F6-510B-4E32E71E8095}"/>
              </a:ext>
            </a:extLst>
          </p:cNvPr>
          <p:cNvSpPr txBox="1"/>
          <p:nvPr/>
        </p:nvSpPr>
        <p:spPr>
          <a:xfrm>
            <a:off x="12351115" y="5399599"/>
            <a:ext cx="1057839" cy="338554"/>
          </a:xfrm>
          <a:prstGeom prst="rect">
            <a:avLst/>
          </a:prstGeom>
          <a:noFill/>
        </p:spPr>
        <p:txBody>
          <a:bodyPr wrap="square" rtlCol="0">
            <a:spAutoFit/>
          </a:bodyPr>
          <a:lstStyle/>
          <a:p>
            <a:pPr algn="ctr"/>
            <a:r>
              <a:rPr lang="en-US" sz="1600" b="1" dirty="0"/>
              <a:t>1</a:t>
            </a:r>
          </a:p>
        </p:txBody>
      </p:sp>
      <p:cxnSp>
        <p:nvCxnSpPr>
          <p:cNvPr id="49" name="Straight Arrow Connector 48">
            <a:extLst>
              <a:ext uri="{FF2B5EF4-FFF2-40B4-BE49-F238E27FC236}">
                <a16:creationId xmlns:a16="http://schemas.microsoft.com/office/drawing/2014/main" id="{57E42EC6-4B73-6160-E744-5BFF335C2079}"/>
              </a:ext>
            </a:extLst>
          </p:cNvPr>
          <p:cNvCxnSpPr>
            <a:cxnSpLocks/>
          </p:cNvCxnSpPr>
          <p:nvPr/>
        </p:nvCxnSpPr>
        <p:spPr>
          <a:xfrm>
            <a:off x="11763933" y="3603709"/>
            <a:ext cx="0" cy="3454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284EBB20-60EC-2553-896F-B1773ECFC8C5}"/>
              </a:ext>
            </a:extLst>
          </p:cNvPr>
          <p:cNvSpPr txBox="1"/>
          <p:nvPr/>
        </p:nvSpPr>
        <p:spPr>
          <a:xfrm>
            <a:off x="12700134" y="6721457"/>
            <a:ext cx="3657600" cy="584775"/>
          </a:xfrm>
          <a:prstGeom prst="rect">
            <a:avLst/>
          </a:prstGeom>
          <a:noFill/>
        </p:spPr>
        <p:txBody>
          <a:bodyPr wrap="square" rtlCol="0">
            <a:spAutoFit/>
          </a:bodyPr>
          <a:lstStyle/>
          <a:p>
            <a:pPr algn="ctr"/>
            <a:r>
              <a:rPr lang="en-US" sz="1600" b="1" dirty="0"/>
              <a:t>* This approximated example is maximum amount excluding any F.O.S.*</a:t>
            </a:r>
          </a:p>
        </p:txBody>
      </p:sp>
      <p:sp>
        <p:nvSpPr>
          <p:cNvPr id="53" name="TextBox 52">
            <a:extLst>
              <a:ext uri="{FF2B5EF4-FFF2-40B4-BE49-F238E27FC236}">
                <a16:creationId xmlns:a16="http://schemas.microsoft.com/office/drawing/2014/main" id="{A0F84156-37DE-0CE3-20F8-A6300AC92203}"/>
              </a:ext>
            </a:extLst>
          </p:cNvPr>
          <p:cNvSpPr txBox="1"/>
          <p:nvPr/>
        </p:nvSpPr>
        <p:spPr>
          <a:xfrm>
            <a:off x="9518073" y="8146473"/>
            <a:ext cx="7089045" cy="1077218"/>
          </a:xfrm>
          <a:prstGeom prst="rect">
            <a:avLst/>
          </a:prstGeom>
          <a:noFill/>
        </p:spPr>
        <p:txBody>
          <a:bodyPr wrap="square" rtlCol="0">
            <a:spAutoFit/>
          </a:bodyPr>
          <a:lstStyle/>
          <a:p>
            <a:pPr algn="ctr"/>
            <a:r>
              <a:rPr lang="en-US" sz="1600" b="1" dirty="0"/>
              <a:t>Warning – Do Not Design From This Example</a:t>
            </a:r>
          </a:p>
          <a:p>
            <a:pPr algn="ctr"/>
            <a:r>
              <a:rPr lang="en-US" sz="1600" b="1" dirty="0"/>
              <a:t>With a FOS=1.5, a 9000 </a:t>
            </a:r>
            <a:r>
              <a:rPr lang="en-US" sz="1600" b="1" dirty="0" err="1"/>
              <a:t>lb</a:t>
            </a:r>
            <a:r>
              <a:rPr lang="en-US" sz="1600" b="1" dirty="0"/>
              <a:t> dry weight block on gravel and sand can restrain 1550 </a:t>
            </a:r>
            <a:r>
              <a:rPr lang="en-US" sz="1600" b="1" dirty="0" err="1"/>
              <a:t>lb</a:t>
            </a:r>
            <a:r>
              <a:rPr lang="en-US" sz="1600" b="1" dirty="0"/>
              <a:t> force at 1H:4V in freshwater based on static example (but could be much more with suction forces and if caught in rocks, boulders, dead trees, vegetation, </a:t>
            </a:r>
            <a:r>
              <a:rPr lang="en-US" sz="1600" b="1" dirty="0" err="1"/>
              <a:t>etc</a:t>
            </a:r>
            <a:r>
              <a:rPr lang="en-US" sz="1600" b="1" dirty="0"/>
              <a:t>)</a:t>
            </a:r>
          </a:p>
        </p:txBody>
      </p:sp>
      <p:sp>
        <p:nvSpPr>
          <p:cNvPr id="6" name="TextBox 5">
            <a:extLst>
              <a:ext uri="{FF2B5EF4-FFF2-40B4-BE49-F238E27FC236}">
                <a16:creationId xmlns:a16="http://schemas.microsoft.com/office/drawing/2014/main" id="{719D8372-B876-0130-1CB2-B1A8D3A3319D}"/>
              </a:ext>
            </a:extLst>
          </p:cNvPr>
          <p:cNvSpPr txBox="1"/>
          <p:nvPr/>
        </p:nvSpPr>
        <p:spPr>
          <a:xfrm>
            <a:off x="14419725" y="3770229"/>
            <a:ext cx="1057839" cy="338554"/>
          </a:xfrm>
          <a:prstGeom prst="rect">
            <a:avLst/>
          </a:prstGeom>
          <a:noFill/>
        </p:spPr>
        <p:txBody>
          <a:bodyPr wrap="square" rtlCol="0">
            <a:spAutoFit/>
          </a:bodyPr>
          <a:lstStyle/>
          <a:p>
            <a:pPr algn="ctr"/>
            <a:r>
              <a:rPr lang="en-US" sz="1600" b="1" dirty="0">
                <a:solidFill>
                  <a:srgbClr val="009900"/>
                </a:solidFill>
              </a:rPr>
              <a:t>2336 </a:t>
            </a:r>
            <a:r>
              <a:rPr lang="en-US" sz="1600" b="1" dirty="0" err="1">
                <a:solidFill>
                  <a:srgbClr val="009900"/>
                </a:solidFill>
              </a:rPr>
              <a:t>lb</a:t>
            </a:r>
            <a:endParaRPr lang="en-US" sz="1600" b="1" dirty="0">
              <a:solidFill>
                <a:srgbClr val="009900"/>
              </a:solidFill>
            </a:endParaRPr>
          </a:p>
        </p:txBody>
      </p:sp>
      <p:cxnSp>
        <p:nvCxnSpPr>
          <p:cNvPr id="7" name="Straight Connector 6">
            <a:extLst>
              <a:ext uri="{FF2B5EF4-FFF2-40B4-BE49-F238E27FC236}">
                <a16:creationId xmlns:a16="http://schemas.microsoft.com/office/drawing/2014/main" id="{C7DB0E86-C7FC-72DE-2D21-4279E3B72AF8}"/>
              </a:ext>
            </a:extLst>
          </p:cNvPr>
          <p:cNvCxnSpPr>
            <a:cxnSpLocks/>
          </p:cNvCxnSpPr>
          <p:nvPr/>
        </p:nvCxnSpPr>
        <p:spPr>
          <a:xfrm flipV="1">
            <a:off x="15317823" y="3997156"/>
            <a:ext cx="851652" cy="215035"/>
          </a:xfrm>
          <a:prstGeom prst="line">
            <a:avLst/>
          </a:prstGeom>
          <a:ln w="38100">
            <a:solidFill>
              <a:srgbClr val="0099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81808CD-4B1C-5A63-CC92-972FFEDD306F}"/>
              </a:ext>
            </a:extLst>
          </p:cNvPr>
          <p:cNvCxnSpPr>
            <a:cxnSpLocks/>
          </p:cNvCxnSpPr>
          <p:nvPr/>
        </p:nvCxnSpPr>
        <p:spPr>
          <a:xfrm>
            <a:off x="15307229" y="3954616"/>
            <a:ext cx="914400" cy="0"/>
          </a:xfrm>
          <a:prstGeom prst="straightConnector1">
            <a:avLst/>
          </a:prstGeom>
          <a:ln w="38100">
            <a:solidFill>
              <a:srgbClr val="009900"/>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BF0EA4A-931D-4E05-4E62-0530E792A4B0}"/>
              </a:ext>
            </a:extLst>
          </p:cNvPr>
          <p:cNvCxnSpPr>
            <a:cxnSpLocks/>
          </p:cNvCxnSpPr>
          <p:nvPr/>
        </p:nvCxnSpPr>
        <p:spPr>
          <a:xfrm flipV="1">
            <a:off x="16248527" y="3966892"/>
            <a:ext cx="0" cy="320040"/>
          </a:xfrm>
          <a:prstGeom prst="straightConnector1">
            <a:avLst/>
          </a:prstGeom>
          <a:ln w="38100">
            <a:solidFill>
              <a:srgbClr val="009900"/>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342981A-CBA7-EE10-555D-592EAA16DBDB}"/>
              </a:ext>
            </a:extLst>
          </p:cNvPr>
          <p:cNvSpPr txBox="1"/>
          <p:nvPr/>
        </p:nvSpPr>
        <p:spPr>
          <a:xfrm>
            <a:off x="14446620" y="4133663"/>
            <a:ext cx="1057839" cy="338554"/>
          </a:xfrm>
          <a:prstGeom prst="rect">
            <a:avLst/>
          </a:prstGeom>
          <a:noFill/>
        </p:spPr>
        <p:txBody>
          <a:bodyPr wrap="square" rtlCol="0">
            <a:spAutoFit/>
          </a:bodyPr>
          <a:lstStyle/>
          <a:p>
            <a:pPr algn="ctr"/>
            <a:r>
              <a:rPr lang="en-US" sz="1600" b="1" dirty="0">
                <a:solidFill>
                  <a:srgbClr val="009900"/>
                </a:solidFill>
              </a:rPr>
              <a:t>2400 </a:t>
            </a:r>
            <a:r>
              <a:rPr lang="en-US" sz="1600" b="1" dirty="0" err="1">
                <a:solidFill>
                  <a:srgbClr val="009900"/>
                </a:solidFill>
              </a:rPr>
              <a:t>lb</a:t>
            </a:r>
            <a:endParaRPr lang="en-US" sz="1600" b="1" dirty="0">
              <a:solidFill>
                <a:srgbClr val="009900"/>
              </a:solidFill>
            </a:endParaRPr>
          </a:p>
        </p:txBody>
      </p:sp>
      <p:sp>
        <p:nvSpPr>
          <p:cNvPr id="34" name="TextBox 33">
            <a:extLst>
              <a:ext uri="{FF2B5EF4-FFF2-40B4-BE49-F238E27FC236}">
                <a16:creationId xmlns:a16="http://schemas.microsoft.com/office/drawing/2014/main" id="{FE0E1D9E-0FB7-F202-376F-7004E073A2A6}"/>
              </a:ext>
            </a:extLst>
          </p:cNvPr>
          <p:cNvSpPr txBox="1"/>
          <p:nvPr/>
        </p:nvSpPr>
        <p:spPr>
          <a:xfrm>
            <a:off x="15719607" y="4256400"/>
            <a:ext cx="1057839" cy="338554"/>
          </a:xfrm>
          <a:prstGeom prst="rect">
            <a:avLst/>
          </a:prstGeom>
          <a:noFill/>
        </p:spPr>
        <p:txBody>
          <a:bodyPr wrap="square" rtlCol="0">
            <a:spAutoFit/>
          </a:bodyPr>
          <a:lstStyle/>
          <a:p>
            <a:pPr algn="ctr"/>
            <a:r>
              <a:rPr lang="en-US" sz="1600" b="1" dirty="0">
                <a:solidFill>
                  <a:srgbClr val="009900"/>
                </a:solidFill>
              </a:rPr>
              <a:t>584 </a:t>
            </a:r>
            <a:r>
              <a:rPr lang="en-US" sz="1600" b="1" dirty="0" err="1">
                <a:solidFill>
                  <a:srgbClr val="009900"/>
                </a:solidFill>
              </a:rPr>
              <a:t>lb</a:t>
            </a:r>
            <a:endParaRPr lang="en-US" sz="1600" b="1" dirty="0">
              <a:solidFill>
                <a:srgbClr val="009900"/>
              </a:solidFill>
            </a:endParaRPr>
          </a:p>
        </p:txBody>
      </p:sp>
      <p:sp>
        <p:nvSpPr>
          <p:cNvPr id="36" name="Slide Number Placeholder 1">
            <a:extLst>
              <a:ext uri="{FF2B5EF4-FFF2-40B4-BE49-F238E27FC236}">
                <a16:creationId xmlns:a16="http://schemas.microsoft.com/office/drawing/2014/main" id="{5B62D8C1-E253-0A17-848A-8D0689DFE337}"/>
              </a:ext>
            </a:extLst>
          </p:cNvPr>
          <p:cNvSpPr>
            <a:spLocks noGrp="1"/>
          </p:cNvSpPr>
          <p:nvPr>
            <p:ph type="sldNum" sz="quarter" idx="4"/>
          </p:nvPr>
        </p:nvSpPr>
        <p:spPr>
          <a:xfrm>
            <a:off x="13253300" y="9250052"/>
            <a:ext cx="3841749" cy="511175"/>
          </a:xfrm>
        </p:spPr>
        <p:txBody>
          <a:bodyPr/>
          <a:lstStyle/>
          <a:p>
            <a:fld id="{7E1E7F26-11EC-4543-AC24-E609449627D1}" type="slidenum">
              <a:rPr lang="en-GB" smtClean="0"/>
              <a:pPr/>
              <a:t>11</a:t>
            </a:fld>
            <a:endParaRPr lang="en-GB" dirty="0"/>
          </a:p>
        </p:txBody>
      </p:sp>
    </p:spTree>
    <p:extLst>
      <p:ext uri="{BB962C8B-B14F-4D97-AF65-F5344CB8AC3E}">
        <p14:creationId xmlns:p14="http://schemas.microsoft.com/office/powerpoint/2010/main" val="4073858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F24B8-3D70-D190-47A0-56B80F86637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EED17AE-5FC2-1780-D6A3-83D1C13826A7}"/>
              </a:ext>
            </a:extLst>
          </p:cNvPr>
          <p:cNvPicPr>
            <a:picLocks noChangeAspect="1"/>
          </p:cNvPicPr>
          <p:nvPr/>
        </p:nvPicPr>
        <p:blipFill>
          <a:blip r:embed="rId3"/>
          <a:stretch>
            <a:fillRect/>
          </a:stretch>
        </p:blipFill>
        <p:spPr>
          <a:xfrm>
            <a:off x="346061" y="1133547"/>
            <a:ext cx="6684041" cy="4275443"/>
          </a:xfrm>
          <a:prstGeom prst="rect">
            <a:avLst/>
          </a:prstGeom>
        </p:spPr>
      </p:pic>
      <p:sp>
        <p:nvSpPr>
          <p:cNvPr id="3" name="Rectangle 2">
            <a:extLst>
              <a:ext uri="{FF2B5EF4-FFF2-40B4-BE49-F238E27FC236}">
                <a16:creationId xmlns:a16="http://schemas.microsoft.com/office/drawing/2014/main" id="{160D305F-B7BD-DEA9-C95A-C430CC8CCA3C}"/>
              </a:ext>
            </a:extLst>
          </p:cNvPr>
          <p:cNvSpPr/>
          <p:nvPr/>
        </p:nvSpPr>
        <p:spPr>
          <a:xfrm>
            <a:off x="4631966" y="-1"/>
            <a:ext cx="12436834" cy="53788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91343" tIns="45672" rIns="91343" bIns="45672" rtlCol="0" anchor="ctr"/>
          <a:lstStyle/>
          <a:p>
            <a:pPr algn="r"/>
            <a:r>
              <a:rPr lang="en-US" sz="3000" b="1" dirty="0">
                <a:solidFill>
                  <a:schemeClr val="bg1"/>
                </a:solidFill>
              </a:rPr>
              <a:t>DEADWEIGHT/DRAG ANCHORING SYSTEMS </a:t>
            </a:r>
          </a:p>
        </p:txBody>
      </p:sp>
      <p:pic>
        <p:nvPicPr>
          <p:cNvPr id="2050" name="Picture 2" descr="Anchoring Systems | MSI">
            <a:extLst>
              <a:ext uri="{FF2B5EF4-FFF2-40B4-BE49-F238E27FC236}">
                <a16:creationId xmlns:a16="http://schemas.microsoft.com/office/drawing/2014/main" id="{93CAD2AF-151F-FB4E-7622-1EF5D44C5E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374" b="-1"/>
          <a:stretch/>
        </p:blipFill>
        <p:spPr bwMode="auto">
          <a:xfrm>
            <a:off x="8098033" y="1524000"/>
            <a:ext cx="6842438" cy="38849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5E7EE57E-B14B-9BD4-C9A9-2D55771EEA90}"/>
              </a:ext>
            </a:extLst>
          </p:cNvPr>
          <p:cNvPicPr>
            <a:picLocks noChangeAspect="1"/>
          </p:cNvPicPr>
          <p:nvPr/>
        </p:nvPicPr>
        <p:blipFill>
          <a:blip r:embed="rId5"/>
          <a:stretch>
            <a:fillRect/>
          </a:stretch>
        </p:blipFill>
        <p:spPr>
          <a:xfrm>
            <a:off x="12447296" y="5177982"/>
            <a:ext cx="4275443" cy="4275443"/>
          </a:xfrm>
          <a:prstGeom prst="rect">
            <a:avLst/>
          </a:prstGeom>
        </p:spPr>
      </p:pic>
      <p:pic>
        <p:nvPicPr>
          <p:cNvPr id="17" name="Picture 16" descr="A large concrete blocks on a road&#10;&#10;Description automatically generated">
            <a:extLst>
              <a:ext uri="{FF2B5EF4-FFF2-40B4-BE49-F238E27FC236}">
                <a16:creationId xmlns:a16="http://schemas.microsoft.com/office/drawing/2014/main" id="{4D8C49A2-A219-D9F1-19EE-C6B5EC909A5D}"/>
              </a:ext>
            </a:extLst>
          </p:cNvPr>
          <p:cNvPicPr>
            <a:picLocks noChangeAspect="1"/>
          </p:cNvPicPr>
          <p:nvPr/>
        </p:nvPicPr>
        <p:blipFill>
          <a:blip r:embed="rId6" cstate="print">
            <a:extLst>
              <a:ext uri="{28A0092B-C50C-407E-A947-70E740481C1C}">
                <a14:useLocalDpi xmlns:a14="http://schemas.microsoft.com/office/drawing/2010/main" val="0"/>
              </a:ext>
            </a:extLst>
          </a:blip>
          <a:srcRect t="16948" b="26470"/>
          <a:stretch/>
        </p:blipFill>
        <p:spPr>
          <a:xfrm>
            <a:off x="4923793" y="5231466"/>
            <a:ext cx="5525294" cy="4168476"/>
          </a:xfrm>
          <a:prstGeom prst="rect">
            <a:avLst/>
          </a:prstGeom>
        </p:spPr>
      </p:pic>
      <p:sp>
        <p:nvSpPr>
          <p:cNvPr id="2" name="Slide Number Placeholder 1">
            <a:extLst>
              <a:ext uri="{FF2B5EF4-FFF2-40B4-BE49-F238E27FC236}">
                <a16:creationId xmlns:a16="http://schemas.microsoft.com/office/drawing/2014/main" id="{EA8EA8EE-CD7D-AFD1-DBEC-767585EB8A98}"/>
              </a:ext>
            </a:extLst>
          </p:cNvPr>
          <p:cNvSpPr>
            <a:spLocks noGrp="1"/>
          </p:cNvSpPr>
          <p:nvPr>
            <p:ph type="sldNum" sz="quarter" idx="4"/>
          </p:nvPr>
        </p:nvSpPr>
        <p:spPr>
          <a:xfrm>
            <a:off x="13253300" y="9250052"/>
            <a:ext cx="3841749" cy="511175"/>
          </a:xfrm>
        </p:spPr>
        <p:txBody>
          <a:bodyPr/>
          <a:lstStyle/>
          <a:p>
            <a:fld id="{7E1E7F26-11EC-4543-AC24-E609449627D1}" type="slidenum">
              <a:rPr lang="en-GB" smtClean="0"/>
              <a:pPr/>
              <a:t>12</a:t>
            </a:fld>
            <a:endParaRPr lang="en-GB" dirty="0"/>
          </a:p>
        </p:txBody>
      </p:sp>
    </p:spTree>
    <p:extLst>
      <p:ext uri="{BB962C8B-B14F-4D97-AF65-F5344CB8AC3E}">
        <p14:creationId xmlns:p14="http://schemas.microsoft.com/office/powerpoint/2010/main" val="345938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4EF9D-28EA-0878-AAAE-98F398D8E0C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6A964C4-A767-2118-A173-0106F855EF37}"/>
              </a:ext>
            </a:extLst>
          </p:cNvPr>
          <p:cNvSpPr/>
          <p:nvPr/>
        </p:nvSpPr>
        <p:spPr>
          <a:xfrm>
            <a:off x="4631966" y="-1"/>
            <a:ext cx="12436834" cy="53788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91343" tIns="45672" rIns="91343" bIns="45672" rtlCol="0" anchor="ctr"/>
          <a:lstStyle/>
          <a:p>
            <a:pPr algn="r"/>
            <a:r>
              <a:rPr lang="en-US" sz="3000" b="1" dirty="0">
                <a:solidFill>
                  <a:schemeClr val="bg1"/>
                </a:solidFill>
              </a:rPr>
              <a:t>DEADWEIGHT/DRAG ANCHORING SYSTEMS </a:t>
            </a:r>
          </a:p>
        </p:txBody>
      </p:sp>
      <p:sp>
        <p:nvSpPr>
          <p:cNvPr id="2" name="TextBox 1">
            <a:extLst>
              <a:ext uri="{FF2B5EF4-FFF2-40B4-BE49-F238E27FC236}">
                <a16:creationId xmlns:a16="http://schemas.microsoft.com/office/drawing/2014/main" id="{AD6997AB-D28D-4D2D-0A6B-60D6638AE522}"/>
              </a:ext>
            </a:extLst>
          </p:cNvPr>
          <p:cNvSpPr txBox="1"/>
          <p:nvPr/>
        </p:nvSpPr>
        <p:spPr>
          <a:xfrm>
            <a:off x="312099" y="1217149"/>
            <a:ext cx="8072609" cy="8402300"/>
          </a:xfrm>
          <a:prstGeom prst="rect">
            <a:avLst/>
          </a:prstGeom>
          <a:noFill/>
        </p:spPr>
        <p:txBody>
          <a:bodyPr wrap="square">
            <a:spAutoFit/>
          </a:bodyPr>
          <a:lstStyle/>
          <a:p>
            <a:pPr lvl="0" defTabSz="914400" eaLnBrk="0" fontAlgn="base" hangingPunct="0">
              <a:spcBef>
                <a:spcPts val="600"/>
              </a:spcBef>
              <a:spcAft>
                <a:spcPts val="600"/>
              </a:spcAft>
            </a:pPr>
            <a:r>
              <a:rPr lang="en-US" altLang="en-US" sz="2000" dirty="0">
                <a:latin typeface="+mj-lt"/>
              </a:rPr>
              <a:t>Deadweight/Drag Anchors</a:t>
            </a:r>
          </a:p>
          <a:p>
            <a:pPr marL="285750" indent="-285750" defTabSz="914400" eaLnBrk="0" fontAlgn="base" hangingPunct="0">
              <a:spcBef>
                <a:spcPts val="600"/>
              </a:spcBef>
              <a:spcAft>
                <a:spcPts val="600"/>
              </a:spcAft>
              <a:buFont typeface="Arial" panose="020B0604020202020204" pitchFamily="34" charset="0"/>
              <a:buChar char="•"/>
            </a:pPr>
            <a:r>
              <a:rPr lang="en-US" altLang="en-US" sz="2000" dirty="0">
                <a:latin typeface="+mj-lt"/>
              </a:rPr>
              <a:t>Typically concrete (clump) weights</a:t>
            </a:r>
          </a:p>
          <a:p>
            <a:pPr marL="285750" indent="-285750" defTabSz="914400" eaLnBrk="0" fontAlgn="base" hangingPunct="0">
              <a:spcBef>
                <a:spcPts val="600"/>
              </a:spcBef>
              <a:spcAft>
                <a:spcPts val="600"/>
              </a:spcAft>
              <a:buFont typeface="Arial" panose="020B0604020202020204" pitchFamily="34" charset="0"/>
              <a:buChar char="•"/>
            </a:pPr>
            <a:r>
              <a:rPr lang="en-US" altLang="en-US" sz="2000" dirty="0">
                <a:latin typeface="+mj-lt"/>
                <a:ea typeface="Times New Roman" panose="02020603050405020304" pitchFamily="18" charset="0"/>
                <a:cs typeface="Aptos" panose="020B0004020202020204" pitchFamily="34" charset="0"/>
              </a:rPr>
              <a:t>Installed in range of water depths</a:t>
            </a:r>
          </a:p>
          <a:p>
            <a:pPr marL="285750" indent="-285750" defTabSz="914400" eaLnBrk="0" fontAlgn="base" hangingPunct="0">
              <a:spcBef>
                <a:spcPts val="600"/>
              </a:spcBef>
              <a:spcAft>
                <a:spcPts val="600"/>
              </a:spcAft>
              <a:buFont typeface="Arial" panose="020B0604020202020204" pitchFamily="34" charset="0"/>
              <a:buChar char="•"/>
            </a:pPr>
            <a:r>
              <a:rPr lang="en-US" altLang="en-US" sz="2000" dirty="0">
                <a:latin typeface="+mj-lt"/>
              </a:rPr>
              <a:t>Involve combination of vertical and lateral force components</a:t>
            </a:r>
          </a:p>
          <a:p>
            <a:pPr marL="285750" indent="-285750" defTabSz="914400" eaLnBrk="0" fontAlgn="base" hangingPunct="0">
              <a:spcBef>
                <a:spcPts val="600"/>
              </a:spcBef>
              <a:spcAft>
                <a:spcPts val="600"/>
              </a:spcAft>
              <a:buFont typeface="Arial" panose="020B0604020202020204" pitchFamily="34" charset="0"/>
              <a:buChar char="•"/>
            </a:pPr>
            <a:r>
              <a:rPr lang="en-US" altLang="en-US" sz="2000" dirty="0">
                <a:latin typeface="+mj-lt"/>
              </a:rPr>
              <a:t>Overcome forces on deadweight of blocks in water and drag of block in soil (suction forces help resist as well but difficult to define)</a:t>
            </a:r>
          </a:p>
          <a:p>
            <a:pPr marL="285750" indent="-285750" defTabSz="914400" eaLnBrk="0" fontAlgn="base" hangingPunct="0">
              <a:spcBef>
                <a:spcPts val="600"/>
              </a:spcBef>
              <a:spcAft>
                <a:spcPts val="600"/>
              </a:spcAft>
              <a:buFont typeface="Arial" panose="020B0604020202020204" pitchFamily="34" charset="0"/>
              <a:buChar char="•"/>
            </a:pPr>
            <a:r>
              <a:rPr lang="en-US" altLang="en-US" sz="2000" dirty="0">
                <a:latin typeface="+mj-lt"/>
              </a:rPr>
              <a:t>Remember concrete blocks lose approximately 40% of its weight when in water</a:t>
            </a:r>
          </a:p>
          <a:p>
            <a:pPr marL="285750" indent="-285750" defTabSz="914400" eaLnBrk="0" fontAlgn="base" hangingPunct="0">
              <a:spcBef>
                <a:spcPts val="600"/>
              </a:spcBef>
              <a:spcAft>
                <a:spcPts val="600"/>
              </a:spcAft>
              <a:buFont typeface="Arial" panose="020B0604020202020204" pitchFamily="34" charset="0"/>
              <a:buChar char="•"/>
            </a:pPr>
            <a:r>
              <a:rPr lang="en-US" altLang="en-US" sz="2000" dirty="0">
                <a:latin typeface="+mj-lt"/>
              </a:rPr>
              <a:t>Mooring lines required to transfer load to anchors (chain, cable, rope, elastic lines) which interferes with navigation</a:t>
            </a:r>
          </a:p>
          <a:p>
            <a:pPr marL="285750" indent="-285750" defTabSz="914400" eaLnBrk="0" fontAlgn="base" hangingPunct="0">
              <a:spcBef>
                <a:spcPts val="600"/>
              </a:spcBef>
              <a:spcAft>
                <a:spcPts val="600"/>
              </a:spcAft>
              <a:buFont typeface="Arial" panose="020B0604020202020204" pitchFamily="34" charset="0"/>
              <a:buChar char="•"/>
            </a:pPr>
            <a:r>
              <a:rPr lang="en-US" altLang="en-US" sz="2000" dirty="0">
                <a:latin typeface="+mj-lt"/>
              </a:rPr>
              <a:t>Lines scoped at 1V:4H (and flatter) to limit uplift component and maximize lateral resistance (sometimes blocks in series to bring active force to near horizontal)</a:t>
            </a:r>
          </a:p>
          <a:p>
            <a:pPr marL="285750" indent="-285750" defTabSz="914400" eaLnBrk="0" fontAlgn="base" hangingPunct="0">
              <a:spcBef>
                <a:spcPts val="600"/>
              </a:spcBef>
              <a:spcAft>
                <a:spcPts val="600"/>
              </a:spcAft>
              <a:buFont typeface="Arial" panose="020B0604020202020204" pitchFamily="34" charset="0"/>
              <a:buChar char="•"/>
            </a:pPr>
            <a:r>
              <a:rPr lang="en-US" altLang="en-US" sz="2000" dirty="0">
                <a:latin typeface="+mj-lt"/>
              </a:rPr>
              <a:t>Problem with flat scopes is that horizontal movements of docks can still be quite severe which is problematic </a:t>
            </a:r>
            <a:r>
              <a:rPr kumimoji="0" lang="en-US" altLang="en-US" sz="2000" b="0" i="0" u="none" strike="noStrike" cap="none" normalizeH="0" baseline="0" dirty="0">
                <a:ln>
                  <a:noFill/>
                </a:ln>
                <a:solidFill>
                  <a:schemeClr val="tx1"/>
                </a:solidFill>
                <a:effectLst/>
                <a:latin typeface="+mj-lt"/>
                <a:ea typeface="Times New Roman" panose="02020603050405020304" pitchFamily="18" charset="0"/>
                <a:cs typeface="Aptos" panose="020B0004020202020204" pitchFamily="34" charset="0"/>
              </a:rPr>
              <a:t>dock connections, gangway connections, utility runs, </a:t>
            </a:r>
            <a:r>
              <a:rPr kumimoji="0" lang="en-US" altLang="en-US" sz="2000" b="0" i="0" u="none" strike="noStrike" cap="none" normalizeH="0" baseline="0" dirty="0" err="1">
                <a:ln>
                  <a:noFill/>
                </a:ln>
                <a:solidFill>
                  <a:schemeClr val="tx1"/>
                </a:solidFill>
                <a:effectLst/>
                <a:latin typeface="+mj-lt"/>
                <a:ea typeface="Times New Roman" panose="02020603050405020304" pitchFamily="18" charset="0"/>
                <a:cs typeface="Aptos" panose="020B0004020202020204" pitchFamily="34" charset="0"/>
              </a:rPr>
              <a:t>etc</a:t>
            </a:r>
            <a:endParaRPr kumimoji="0" lang="en-US" altLang="en-US" sz="2000" b="0" i="0" u="none" strike="noStrike" cap="none" normalizeH="0" baseline="0" dirty="0">
              <a:ln>
                <a:noFill/>
              </a:ln>
              <a:solidFill>
                <a:schemeClr val="tx1"/>
              </a:solidFill>
              <a:effectLst/>
              <a:latin typeface="+mj-lt"/>
              <a:ea typeface="Aptos" panose="020B0004020202020204" pitchFamily="34" charset="0"/>
              <a:cs typeface="Aptos" panose="020B0004020202020204" pitchFamily="34" charset="0"/>
            </a:endParaRPr>
          </a:p>
          <a:p>
            <a:pPr marL="285750" indent="-285750" defTabSz="914400" eaLnBrk="0" fontAlgn="base" hangingPunct="0">
              <a:spcBef>
                <a:spcPts val="600"/>
              </a:spcBef>
              <a:spcAft>
                <a:spcPts val="600"/>
              </a:spcAft>
              <a:buFont typeface="Arial" panose="020B0604020202020204" pitchFamily="34" charset="0"/>
              <a:buChar char="•"/>
            </a:pPr>
            <a:r>
              <a:rPr lang="en-US" altLang="en-US" sz="2000" dirty="0">
                <a:latin typeface="+mj-lt"/>
              </a:rPr>
              <a:t>“Quasi” permanent installation so possible to shift plan location and reset anchor blocks</a:t>
            </a:r>
          </a:p>
          <a:p>
            <a:pPr marL="285750" indent="-285750" defTabSz="914400" eaLnBrk="0" fontAlgn="base" hangingPunct="0">
              <a:spcBef>
                <a:spcPts val="600"/>
              </a:spcBef>
              <a:spcAft>
                <a:spcPts val="600"/>
              </a:spcAft>
              <a:buFont typeface="Arial" panose="020B0604020202020204" pitchFamily="34" charset="0"/>
              <a:buChar char="•"/>
            </a:pPr>
            <a:r>
              <a:rPr lang="en-US" altLang="en-US" sz="2000" dirty="0">
                <a:latin typeface="+mj-lt"/>
              </a:rPr>
              <a:t>Ignoring FOS, capacities anywhere from 0.3 x dry weight based on statics approach &amp; 5 – 10 x dry weight (and greater) if purely drag anchor based on NAVFAC anchoring (no way to really know site specific capacity unless tested on site)</a:t>
            </a:r>
            <a:endParaRPr kumimoji="0" lang="en-US" altLang="en-US" sz="2000" b="0" i="0" u="none" strike="noStrike" cap="none" normalizeH="0" baseline="0" dirty="0">
              <a:ln>
                <a:noFill/>
              </a:ln>
              <a:solidFill>
                <a:schemeClr val="tx1"/>
              </a:solidFill>
              <a:effectLst/>
              <a:latin typeface="+mj-lt"/>
              <a:ea typeface="Times New Roman" panose="02020603050405020304" pitchFamily="18" charset="0"/>
              <a:cs typeface="Aptos" panose="020B0004020202020204" pitchFamily="34" charset="0"/>
            </a:endParaRPr>
          </a:p>
        </p:txBody>
      </p:sp>
      <p:grpSp>
        <p:nvGrpSpPr>
          <p:cNvPr id="25" name="Group 24">
            <a:extLst>
              <a:ext uri="{FF2B5EF4-FFF2-40B4-BE49-F238E27FC236}">
                <a16:creationId xmlns:a16="http://schemas.microsoft.com/office/drawing/2014/main" id="{9D6385A9-9BB6-CDF7-3145-547160926A58}"/>
              </a:ext>
            </a:extLst>
          </p:cNvPr>
          <p:cNvGrpSpPr>
            <a:grpSpLocks noChangeAspect="1"/>
          </p:cNvGrpSpPr>
          <p:nvPr/>
        </p:nvGrpSpPr>
        <p:grpSpPr>
          <a:xfrm>
            <a:off x="13023227" y="6233423"/>
            <a:ext cx="3028458" cy="766370"/>
            <a:chOff x="11501714" y="4343401"/>
            <a:chExt cx="3666567" cy="927848"/>
          </a:xfrm>
        </p:grpSpPr>
        <p:cxnSp>
          <p:nvCxnSpPr>
            <p:cNvPr id="16" name="Straight Connector 15">
              <a:extLst>
                <a:ext uri="{FF2B5EF4-FFF2-40B4-BE49-F238E27FC236}">
                  <a16:creationId xmlns:a16="http://schemas.microsoft.com/office/drawing/2014/main" id="{B5E458B5-B976-82CF-C19D-F3A33034CC8C}"/>
                </a:ext>
              </a:extLst>
            </p:cNvPr>
            <p:cNvCxnSpPr>
              <a:cxnSpLocks/>
            </p:cNvCxnSpPr>
            <p:nvPr/>
          </p:nvCxnSpPr>
          <p:spPr>
            <a:xfrm flipV="1">
              <a:off x="11510681" y="4356849"/>
              <a:ext cx="3657600" cy="914400"/>
            </a:xfrm>
            <a:prstGeom prst="line">
              <a:avLst/>
            </a:prstGeom>
            <a:ln w="38100">
              <a:solidFill>
                <a:srgbClr val="0099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D889499-4597-22D0-8F71-A95D9D0366C5}"/>
                </a:ext>
              </a:extLst>
            </p:cNvPr>
            <p:cNvCxnSpPr>
              <a:cxnSpLocks/>
            </p:cNvCxnSpPr>
            <p:nvPr/>
          </p:nvCxnSpPr>
          <p:spPr>
            <a:xfrm flipV="1">
              <a:off x="11510681" y="4343401"/>
              <a:ext cx="0" cy="914400"/>
            </a:xfrm>
            <a:prstGeom prst="straightConnector1">
              <a:avLst/>
            </a:prstGeom>
            <a:ln w="38100">
              <a:solidFill>
                <a:srgbClr val="0099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5DB142A-DEAD-3FDD-8BCC-C0B50F5D2B19}"/>
                </a:ext>
              </a:extLst>
            </p:cNvPr>
            <p:cNvCxnSpPr>
              <a:cxnSpLocks/>
            </p:cNvCxnSpPr>
            <p:nvPr/>
          </p:nvCxnSpPr>
          <p:spPr>
            <a:xfrm>
              <a:off x="11501714" y="5254502"/>
              <a:ext cx="3657600" cy="0"/>
            </a:xfrm>
            <a:prstGeom prst="straightConnector1">
              <a:avLst/>
            </a:prstGeom>
            <a:ln w="38100">
              <a:solidFill>
                <a:srgbClr val="009900"/>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2F711609-8CB9-7E77-0591-3A4756C56FB1}"/>
              </a:ext>
            </a:extLst>
          </p:cNvPr>
          <p:cNvCxnSpPr>
            <a:cxnSpLocks/>
          </p:cNvCxnSpPr>
          <p:nvPr/>
        </p:nvCxnSpPr>
        <p:spPr>
          <a:xfrm>
            <a:off x="9628094" y="4087905"/>
            <a:ext cx="6589059" cy="0"/>
          </a:xfrm>
          <a:prstGeom prst="line">
            <a:avLst/>
          </a:prstGeom>
          <a:ln w="38100">
            <a:solidFill>
              <a:srgbClr val="00CCCC"/>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1597230F-1614-B837-7637-D40E2570C4AD}"/>
              </a:ext>
            </a:extLst>
          </p:cNvPr>
          <p:cNvSpPr txBox="1"/>
          <p:nvPr/>
        </p:nvSpPr>
        <p:spPr>
          <a:xfrm>
            <a:off x="10703856" y="7476559"/>
            <a:ext cx="2178424" cy="338554"/>
          </a:xfrm>
          <a:prstGeom prst="rect">
            <a:avLst/>
          </a:prstGeom>
          <a:noFill/>
        </p:spPr>
        <p:txBody>
          <a:bodyPr wrap="square" rtlCol="0">
            <a:spAutoFit/>
          </a:bodyPr>
          <a:lstStyle/>
          <a:p>
            <a:pPr algn="ctr"/>
            <a:r>
              <a:rPr lang="en-US" sz="1600" b="1" dirty="0">
                <a:solidFill>
                  <a:schemeClr val="bg2">
                    <a:lumMod val="50000"/>
                  </a:schemeClr>
                </a:solidFill>
              </a:rPr>
              <a:t>GRAVEL &amp; SAND</a:t>
            </a:r>
          </a:p>
        </p:txBody>
      </p:sp>
      <p:sp>
        <p:nvSpPr>
          <p:cNvPr id="29" name="TextBox 28">
            <a:extLst>
              <a:ext uri="{FF2B5EF4-FFF2-40B4-BE49-F238E27FC236}">
                <a16:creationId xmlns:a16="http://schemas.microsoft.com/office/drawing/2014/main" id="{D5C9DE7C-328B-3594-0578-A72E8934D574}"/>
              </a:ext>
            </a:extLst>
          </p:cNvPr>
          <p:cNvSpPr txBox="1"/>
          <p:nvPr/>
        </p:nvSpPr>
        <p:spPr>
          <a:xfrm>
            <a:off x="10986246" y="4424081"/>
            <a:ext cx="1584510" cy="338554"/>
          </a:xfrm>
          <a:prstGeom prst="rect">
            <a:avLst/>
          </a:prstGeom>
          <a:noFill/>
        </p:spPr>
        <p:txBody>
          <a:bodyPr wrap="square" rtlCol="0">
            <a:spAutoFit/>
          </a:bodyPr>
          <a:lstStyle/>
          <a:p>
            <a:pPr algn="ctr"/>
            <a:r>
              <a:rPr lang="en-US" sz="1600" b="1" dirty="0">
                <a:solidFill>
                  <a:srgbClr val="00CCCC"/>
                </a:solidFill>
              </a:rPr>
              <a:t>FRESHWATER</a:t>
            </a:r>
          </a:p>
        </p:txBody>
      </p:sp>
      <p:sp>
        <p:nvSpPr>
          <p:cNvPr id="30" name="TextBox 29">
            <a:extLst>
              <a:ext uri="{FF2B5EF4-FFF2-40B4-BE49-F238E27FC236}">
                <a16:creationId xmlns:a16="http://schemas.microsoft.com/office/drawing/2014/main" id="{D544FA3D-136E-F8B9-8FC6-71BCD1736D52}"/>
              </a:ext>
            </a:extLst>
          </p:cNvPr>
          <p:cNvSpPr txBox="1"/>
          <p:nvPr/>
        </p:nvSpPr>
        <p:spPr>
          <a:xfrm>
            <a:off x="15878718" y="5993568"/>
            <a:ext cx="1057839" cy="338554"/>
          </a:xfrm>
          <a:prstGeom prst="rect">
            <a:avLst/>
          </a:prstGeom>
          <a:noFill/>
        </p:spPr>
        <p:txBody>
          <a:bodyPr wrap="square" rtlCol="0">
            <a:spAutoFit/>
          </a:bodyPr>
          <a:lstStyle/>
          <a:p>
            <a:pPr algn="ctr"/>
            <a:r>
              <a:rPr lang="en-US" sz="1600" b="1" dirty="0">
                <a:solidFill>
                  <a:srgbClr val="009900"/>
                </a:solidFill>
              </a:rPr>
              <a:t>2785 </a:t>
            </a:r>
            <a:r>
              <a:rPr lang="en-US" sz="1600" b="1" dirty="0" err="1">
                <a:solidFill>
                  <a:srgbClr val="009900"/>
                </a:solidFill>
              </a:rPr>
              <a:t>lb</a:t>
            </a:r>
            <a:endParaRPr lang="en-US" sz="1600" b="1" dirty="0">
              <a:solidFill>
                <a:srgbClr val="009900"/>
              </a:solidFill>
            </a:endParaRPr>
          </a:p>
        </p:txBody>
      </p:sp>
      <p:sp>
        <p:nvSpPr>
          <p:cNvPr id="31" name="TextBox 30">
            <a:extLst>
              <a:ext uri="{FF2B5EF4-FFF2-40B4-BE49-F238E27FC236}">
                <a16:creationId xmlns:a16="http://schemas.microsoft.com/office/drawing/2014/main" id="{CF9B3421-0F73-52D0-1C40-E61545D41B7E}"/>
              </a:ext>
            </a:extLst>
          </p:cNvPr>
          <p:cNvSpPr txBox="1"/>
          <p:nvPr/>
        </p:nvSpPr>
        <p:spPr>
          <a:xfrm>
            <a:off x="15878717" y="6812567"/>
            <a:ext cx="1057839" cy="338554"/>
          </a:xfrm>
          <a:prstGeom prst="rect">
            <a:avLst/>
          </a:prstGeom>
          <a:noFill/>
        </p:spPr>
        <p:txBody>
          <a:bodyPr wrap="square" rtlCol="0">
            <a:spAutoFit/>
          </a:bodyPr>
          <a:lstStyle/>
          <a:p>
            <a:pPr algn="ctr"/>
            <a:r>
              <a:rPr lang="en-US" sz="1600" b="1" dirty="0">
                <a:solidFill>
                  <a:srgbClr val="009900"/>
                </a:solidFill>
              </a:rPr>
              <a:t>2702 </a:t>
            </a:r>
            <a:r>
              <a:rPr lang="en-US" sz="1600" b="1" dirty="0" err="1">
                <a:solidFill>
                  <a:srgbClr val="009900"/>
                </a:solidFill>
              </a:rPr>
              <a:t>lb</a:t>
            </a:r>
            <a:endParaRPr lang="en-US" sz="1600" b="1" dirty="0">
              <a:solidFill>
                <a:srgbClr val="009900"/>
              </a:solidFill>
            </a:endParaRPr>
          </a:p>
        </p:txBody>
      </p:sp>
      <p:sp>
        <p:nvSpPr>
          <p:cNvPr id="32" name="TextBox 31">
            <a:extLst>
              <a:ext uri="{FF2B5EF4-FFF2-40B4-BE49-F238E27FC236}">
                <a16:creationId xmlns:a16="http://schemas.microsoft.com/office/drawing/2014/main" id="{1029FEE5-8EF1-9697-61ED-42EDEE8947EF}"/>
              </a:ext>
            </a:extLst>
          </p:cNvPr>
          <p:cNvSpPr txBox="1"/>
          <p:nvPr/>
        </p:nvSpPr>
        <p:spPr>
          <a:xfrm>
            <a:off x="10957109" y="1680577"/>
            <a:ext cx="1584510" cy="584775"/>
          </a:xfrm>
          <a:prstGeom prst="rect">
            <a:avLst/>
          </a:prstGeom>
          <a:noFill/>
        </p:spPr>
        <p:txBody>
          <a:bodyPr wrap="square" rtlCol="0">
            <a:spAutoFit/>
          </a:bodyPr>
          <a:lstStyle/>
          <a:p>
            <a:pPr algn="ctr"/>
            <a:r>
              <a:rPr lang="en-US" sz="1600" b="1" dirty="0">
                <a:solidFill>
                  <a:schemeClr val="bg1">
                    <a:lumMod val="50000"/>
                  </a:schemeClr>
                </a:solidFill>
              </a:rPr>
              <a:t>DRY WEIGHT            IN AIR</a:t>
            </a:r>
          </a:p>
        </p:txBody>
      </p:sp>
      <p:sp>
        <p:nvSpPr>
          <p:cNvPr id="33" name="Isosceles Triangle 32">
            <a:extLst>
              <a:ext uri="{FF2B5EF4-FFF2-40B4-BE49-F238E27FC236}">
                <a16:creationId xmlns:a16="http://schemas.microsoft.com/office/drawing/2014/main" id="{12356A0F-DD85-F36F-69A0-3649E1097431}"/>
              </a:ext>
            </a:extLst>
          </p:cNvPr>
          <p:cNvSpPr/>
          <p:nvPr/>
        </p:nvSpPr>
        <p:spPr>
          <a:xfrm rot="10800000">
            <a:off x="9843247" y="3913096"/>
            <a:ext cx="201706" cy="161362"/>
          </a:xfrm>
          <a:prstGeom prst="triangle">
            <a:avLst/>
          </a:prstGeom>
          <a:noFill/>
          <a:ln>
            <a:solidFill>
              <a:srgbClr val="00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BF2C6AE1-ECED-3292-BFF7-6175DA928949}"/>
              </a:ext>
            </a:extLst>
          </p:cNvPr>
          <p:cNvCxnSpPr>
            <a:cxnSpLocks/>
          </p:cNvCxnSpPr>
          <p:nvPr/>
        </p:nvCxnSpPr>
        <p:spPr>
          <a:xfrm>
            <a:off x="9749117" y="4182034"/>
            <a:ext cx="389965" cy="0"/>
          </a:xfrm>
          <a:prstGeom prst="line">
            <a:avLst/>
          </a:prstGeom>
          <a:ln w="38100">
            <a:solidFill>
              <a:srgbClr val="00CCCC"/>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D808D0B-DCAD-FBC0-ABED-375002BB1AB9}"/>
              </a:ext>
            </a:extLst>
          </p:cNvPr>
          <p:cNvCxnSpPr>
            <a:cxnSpLocks/>
          </p:cNvCxnSpPr>
          <p:nvPr/>
        </p:nvCxnSpPr>
        <p:spPr>
          <a:xfrm>
            <a:off x="9874623" y="4294093"/>
            <a:ext cx="143436" cy="0"/>
          </a:xfrm>
          <a:prstGeom prst="line">
            <a:avLst/>
          </a:prstGeom>
          <a:ln w="38100">
            <a:solidFill>
              <a:srgbClr val="00CCCC"/>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35B2D8C6-6E22-5DBB-C8CB-C0DAEFB27B2B}"/>
              </a:ext>
            </a:extLst>
          </p:cNvPr>
          <p:cNvSpPr txBox="1"/>
          <p:nvPr/>
        </p:nvSpPr>
        <p:spPr>
          <a:xfrm>
            <a:off x="12541619" y="5866779"/>
            <a:ext cx="1057839" cy="338554"/>
          </a:xfrm>
          <a:prstGeom prst="rect">
            <a:avLst/>
          </a:prstGeom>
          <a:noFill/>
        </p:spPr>
        <p:txBody>
          <a:bodyPr wrap="square" rtlCol="0">
            <a:spAutoFit/>
          </a:bodyPr>
          <a:lstStyle/>
          <a:p>
            <a:pPr algn="ctr"/>
            <a:r>
              <a:rPr lang="en-US" sz="1600" b="1" dirty="0">
                <a:solidFill>
                  <a:srgbClr val="009900"/>
                </a:solidFill>
              </a:rPr>
              <a:t>676 </a:t>
            </a:r>
            <a:r>
              <a:rPr lang="en-US" sz="1600" b="1" dirty="0" err="1">
                <a:solidFill>
                  <a:srgbClr val="009900"/>
                </a:solidFill>
              </a:rPr>
              <a:t>lb</a:t>
            </a:r>
            <a:endParaRPr lang="en-US" sz="1600" b="1" dirty="0">
              <a:solidFill>
                <a:srgbClr val="009900"/>
              </a:solidFill>
            </a:endParaRPr>
          </a:p>
        </p:txBody>
      </p:sp>
      <p:cxnSp>
        <p:nvCxnSpPr>
          <p:cNvPr id="40" name="Straight Connector 39">
            <a:extLst>
              <a:ext uri="{FF2B5EF4-FFF2-40B4-BE49-F238E27FC236}">
                <a16:creationId xmlns:a16="http://schemas.microsoft.com/office/drawing/2014/main" id="{0982623D-0A33-5CD9-8AAF-5DB3C563C885}"/>
              </a:ext>
            </a:extLst>
          </p:cNvPr>
          <p:cNvCxnSpPr>
            <a:cxnSpLocks/>
          </p:cNvCxnSpPr>
          <p:nvPr/>
        </p:nvCxnSpPr>
        <p:spPr>
          <a:xfrm flipH="1">
            <a:off x="9706534" y="7306232"/>
            <a:ext cx="1241612" cy="0"/>
          </a:xfrm>
          <a:prstGeom prst="line">
            <a:avLst/>
          </a:prstGeom>
          <a:ln w="38100">
            <a:solidFill>
              <a:srgbClr val="0099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5CCADCBD-2F92-EDBA-F157-ADE87E6855A3}"/>
              </a:ext>
            </a:extLst>
          </p:cNvPr>
          <p:cNvSpPr txBox="1"/>
          <p:nvPr/>
        </p:nvSpPr>
        <p:spPr>
          <a:xfrm>
            <a:off x="9681882" y="6990094"/>
            <a:ext cx="1057839" cy="338554"/>
          </a:xfrm>
          <a:prstGeom prst="rect">
            <a:avLst/>
          </a:prstGeom>
          <a:noFill/>
        </p:spPr>
        <p:txBody>
          <a:bodyPr wrap="square" rtlCol="0">
            <a:spAutoFit/>
          </a:bodyPr>
          <a:lstStyle/>
          <a:p>
            <a:pPr algn="ctr"/>
            <a:r>
              <a:rPr lang="en-US" sz="1600" b="1" dirty="0">
                <a:solidFill>
                  <a:srgbClr val="009900"/>
                </a:solidFill>
              </a:rPr>
              <a:t>2292 </a:t>
            </a:r>
            <a:r>
              <a:rPr lang="en-US" sz="1600" b="1" dirty="0" err="1">
                <a:solidFill>
                  <a:srgbClr val="009900"/>
                </a:solidFill>
              </a:rPr>
              <a:t>lb</a:t>
            </a:r>
            <a:endParaRPr lang="en-US" sz="1600" b="1" dirty="0">
              <a:solidFill>
                <a:srgbClr val="009900"/>
              </a:solidFill>
            </a:endParaRPr>
          </a:p>
        </p:txBody>
      </p:sp>
      <p:sp>
        <p:nvSpPr>
          <p:cNvPr id="45" name="Right Triangle 44">
            <a:extLst>
              <a:ext uri="{FF2B5EF4-FFF2-40B4-BE49-F238E27FC236}">
                <a16:creationId xmlns:a16="http://schemas.microsoft.com/office/drawing/2014/main" id="{6D5F0BBE-5EA7-67DC-E550-E679785DADF5}"/>
              </a:ext>
            </a:extLst>
          </p:cNvPr>
          <p:cNvSpPr/>
          <p:nvPr/>
        </p:nvSpPr>
        <p:spPr>
          <a:xfrm rot="5400000">
            <a:off x="14619195" y="5926376"/>
            <a:ext cx="188247" cy="802341"/>
          </a:xfrm>
          <a:prstGeom prst="rtTriangl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68D43C1D-5215-D2A0-ECCB-663C88AB8963}"/>
              </a:ext>
            </a:extLst>
          </p:cNvPr>
          <p:cNvSpPr txBox="1"/>
          <p:nvPr/>
        </p:nvSpPr>
        <p:spPr>
          <a:xfrm>
            <a:off x="14155271" y="5911648"/>
            <a:ext cx="1057839" cy="338554"/>
          </a:xfrm>
          <a:prstGeom prst="rect">
            <a:avLst/>
          </a:prstGeom>
          <a:noFill/>
        </p:spPr>
        <p:txBody>
          <a:bodyPr wrap="square" rtlCol="0">
            <a:spAutoFit/>
          </a:bodyPr>
          <a:lstStyle/>
          <a:p>
            <a:pPr algn="ctr"/>
            <a:r>
              <a:rPr lang="en-US" sz="1600" b="1" dirty="0"/>
              <a:t>4</a:t>
            </a:r>
          </a:p>
        </p:txBody>
      </p:sp>
      <p:sp>
        <p:nvSpPr>
          <p:cNvPr id="47" name="TextBox 46">
            <a:extLst>
              <a:ext uri="{FF2B5EF4-FFF2-40B4-BE49-F238E27FC236}">
                <a16:creationId xmlns:a16="http://schemas.microsoft.com/office/drawing/2014/main" id="{9304C7CD-2CEC-5DAF-891B-A414D25A08C6}"/>
              </a:ext>
            </a:extLst>
          </p:cNvPr>
          <p:cNvSpPr txBox="1"/>
          <p:nvPr/>
        </p:nvSpPr>
        <p:spPr>
          <a:xfrm>
            <a:off x="13655479" y="6170635"/>
            <a:ext cx="1057839" cy="338554"/>
          </a:xfrm>
          <a:prstGeom prst="rect">
            <a:avLst/>
          </a:prstGeom>
          <a:noFill/>
        </p:spPr>
        <p:txBody>
          <a:bodyPr wrap="square" rtlCol="0">
            <a:spAutoFit/>
          </a:bodyPr>
          <a:lstStyle/>
          <a:p>
            <a:pPr algn="ctr"/>
            <a:r>
              <a:rPr lang="en-US" sz="1600" b="1" dirty="0"/>
              <a:t>1</a:t>
            </a:r>
          </a:p>
        </p:txBody>
      </p:sp>
      <p:cxnSp>
        <p:nvCxnSpPr>
          <p:cNvPr id="49" name="Straight Arrow Connector 48">
            <a:extLst>
              <a:ext uri="{FF2B5EF4-FFF2-40B4-BE49-F238E27FC236}">
                <a16:creationId xmlns:a16="http://schemas.microsoft.com/office/drawing/2014/main" id="{318A71AA-6D3E-D746-AC9C-13A27D11906E}"/>
              </a:ext>
            </a:extLst>
          </p:cNvPr>
          <p:cNvCxnSpPr>
            <a:cxnSpLocks/>
          </p:cNvCxnSpPr>
          <p:nvPr/>
        </p:nvCxnSpPr>
        <p:spPr>
          <a:xfrm>
            <a:off x="11763933" y="3603709"/>
            <a:ext cx="0" cy="3454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68594EA4-E85E-8355-D14C-CB870A635A3F}"/>
              </a:ext>
            </a:extLst>
          </p:cNvPr>
          <p:cNvGrpSpPr/>
          <p:nvPr/>
        </p:nvGrpSpPr>
        <p:grpSpPr>
          <a:xfrm>
            <a:off x="10645615" y="2252281"/>
            <a:ext cx="2581820" cy="983092"/>
            <a:chOff x="10645615" y="2252281"/>
            <a:chExt cx="2581820" cy="983092"/>
          </a:xfrm>
        </p:grpSpPr>
        <p:sp>
          <p:nvSpPr>
            <p:cNvPr id="28" name="Block Arc 27">
              <a:extLst>
                <a:ext uri="{FF2B5EF4-FFF2-40B4-BE49-F238E27FC236}">
                  <a16:creationId xmlns:a16="http://schemas.microsoft.com/office/drawing/2014/main" id="{BF4600FC-1203-539D-73CE-5F1CD9C58AAC}"/>
                </a:ext>
              </a:extLst>
            </p:cNvPr>
            <p:cNvSpPr/>
            <p:nvPr/>
          </p:nvSpPr>
          <p:spPr>
            <a:xfrm>
              <a:off x="11582396" y="2252281"/>
              <a:ext cx="363071" cy="363071"/>
            </a:xfrm>
            <a:prstGeom prst="blockArc">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reeform: Shape 3">
              <a:extLst>
                <a:ext uri="{FF2B5EF4-FFF2-40B4-BE49-F238E27FC236}">
                  <a16:creationId xmlns:a16="http://schemas.microsoft.com/office/drawing/2014/main" id="{A2CD4080-7BF1-0B0C-2FE5-4BBCA2B4FDDF}"/>
                </a:ext>
              </a:extLst>
            </p:cNvPr>
            <p:cNvSpPr>
              <a:spLocks noChangeAspect="1"/>
            </p:cNvSpPr>
            <p:nvPr/>
          </p:nvSpPr>
          <p:spPr>
            <a:xfrm>
              <a:off x="10645615" y="2409656"/>
              <a:ext cx="2581820" cy="825717"/>
            </a:xfrm>
            <a:custGeom>
              <a:avLst/>
              <a:gdLst>
                <a:gd name="connsiteX0" fmla="*/ 2985247 w 2985247"/>
                <a:gd name="connsiteY0" fmla="*/ 954741 h 954741"/>
                <a:gd name="connsiteX1" fmla="*/ 2286000 w 2985247"/>
                <a:gd name="connsiteY1" fmla="*/ 26894 h 954741"/>
                <a:gd name="connsiteX2" fmla="*/ 0 w 2985247"/>
                <a:gd name="connsiteY2" fmla="*/ 0 h 954741"/>
                <a:gd name="connsiteX3" fmla="*/ 13447 w 2985247"/>
                <a:gd name="connsiteY3" fmla="*/ 941294 h 954741"/>
                <a:gd name="connsiteX4" fmla="*/ 2111189 w 2985247"/>
                <a:gd name="connsiteY4" fmla="*/ 685800 h 954741"/>
                <a:gd name="connsiteX5" fmla="*/ 2460812 w 2985247"/>
                <a:gd name="connsiteY5" fmla="*/ 927847 h 954741"/>
                <a:gd name="connsiteX6" fmla="*/ 2985247 w 2985247"/>
                <a:gd name="connsiteY6" fmla="*/ 954741 h 954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5247" h="954741">
                  <a:moveTo>
                    <a:pt x="2985247" y="954741"/>
                  </a:moveTo>
                  <a:lnTo>
                    <a:pt x="2286000" y="26894"/>
                  </a:lnTo>
                  <a:lnTo>
                    <a:pt x="0" y="0"/>
                  </a:lnTo>
                  <a:lnTo>
                    <a:pt x="13447" y="941294"/>
                  </a:lnTo>
                  <a:lnTo>
                    <a:pt x="2111189" y="685800"/>
                  </a:lnTo>
                  <a:lnTo>
                    <a:pt x="2460812" y="927847"/>
                  </a:lnTo>
                  <a:lnTo>
                    <a:pt x="2985247" y="954741"/>
                  </a:lnTo>
                  <a:close/>
                </a:path>
              </a:pathLst>
            </a:cu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9000 </a:t>
              </a:r>
              <a:r>
                <a:rPr lang="en-US" dirty="0" err="1">
                  <a:solidFill>
                    <a:schemeClr val="tx1"/>
                  </a:solidFill>
                </a:rPr>
                <a:t>lb</a:t>
              </a:r>
              <a:endParaRPr lang="en-US" dirty="0">
                <a:solidFill>
                  <a:schemeClr val="tx1"/>
                </a:solidFill>
              </a:endParaRPr>
            </a:p>
          </p:txBody>
        </p:sp>
        <p:sp>
          <p:nvSpPr>
            <p:cNvPr id="5" name="Block Arc 4">
              <a:extLst>
                <a:ext uri="{FF2B5EF4-FFF2-40B4-BE49-F238E27FC236}">
                  <a16:creationId xmlns:a16="http://schemas.microsoft.com/office/drawing/2014/main" id="{8B7D59FF-A861-3ECA-50F2-2F0CCE160E4C}"/>
                </a:ext>
              </a:extLst>
            </p:cNvPr>
            <p:cNvSpPr/>
            <p:nvPr/>
          </p:nvSpPr>
          <p:spPr>
            <a:xfrm rot="3007805">
              <a:off x="12608644" y="2432325"/>
              <a:ext cx="363071" cy="363071"/>
            </a:xfrm>
            <a:prstGeom prst="blockArc">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 name="Group 10">
            <a:extLst>
              <a:ext uri="{FF2B5EF4-FFF2-40B4-BE49-F238E27FC236}">
                <a16:creationId xmlns:a16="http://schemas.microsoft.com/office/drawing/2014/main" id="{89364F6A-7140-75F0-1E6B-5F671134B7F6}"/>
              </a:ext>
            </a:extLst>
          </p:cNvPr>
          <p:cNvGrpSpPr/>
          <p:nvPr/>
        </p:nvGrpSpPr>
        <p:grpSpPr>
          <a:xfrm rot="494932">
            <a:off x="10805588" y="6576930"/>
            <a:ext cx="2581820" cy="983092"/>
            <a:chOff x="10645615" y="2252281"/>
            <a:chExt cx="2581820" cy="983092"/>
          </a:xfrm>
        </p:grpSpPr>
        <p:sp>
          <p:nvSpPr>
            <p:cNvPr id="15" name="Block Arc 14">
              <a:extLst>
                <a:ext uri="{FF2B5EF4-FFF2-40B4-BE49-F238E27FC236}">
                  <a16:creationId xmlns:a16="http://schemas.microsoft.com/office/drawing/2014/main" id="{5F3B5D35-7A41-F5A5-4BBF-B2406503E69E}"/>
                </a:ext>
              </a:extLst>
            </p:cNvPr>
            <p:cNvSpPr/>
            <p:nvPr/>
          </p:nvSpPr>
          <p:spPr>
            <a:xfrm>
              <a:off x="11582396" y="2252281"/>
              <a:ext cx="363071" cy="363071"/>
            </a:xfrm>
            <a:prstGeom prst="blockArc">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Freeform: Shape 16">
              <a:extLst>
                <a:ext uri="{FF2B5EF4-FFF2-40B4-BE49-F238E27FC236}">
                  <a16:creationId xmlns:a16="http://schemas.microsoft.com/office/drawing/2014/main" id="{A21D9ADD-7D33-0B1C-7BE1-C9D18D90EC72}"/>
                </a:ext>
              </a:extLst>
            </p:cNvPr>
            <p:cNvSpPr>
              <a:spLocks noChangeAspect="1"/>
            </p:cNvSpPr>
            <p:nvPr/>
          </p:nvSpPr>
          <p:spPr>
            <a:xfrm>
              <a:off x="10645615" y="2409656"/>
              <a:ext cx="2581820" cy="825717"/>
            </a:xfrm>
            <a:custGeom>
              <a:avLst/>
              <a:gdLst>
                <a:gd name="connsiteX0" fmla="*/ 2985247 w 2985247"/>
                <a:gd name="connsiteY0" fmla="*/ 954741 h 954741"/>
                <a:gd name="connsiteX1" fmla="*/ 2286000 w 2985247"/>
                <a:gd name="connsiteY1" fmla="*/ 26894 h 954741"/>
                <a:gd name="connsiteX2" fmla="*/ 0 w 2985247"/>
                <a:gd name="connsiteY2" fmla="*/ 0 h 954741"/>
                <a:gd name="connsiteX3" fmla="*/ 13447 w 2985247"/>
                <a:gd name="connsiteY3" fmla="*/ 941294 h 954741"/>
                <a:gd name="connsiteX4" fmla="*/ 2111189 w 2985247"/>
                <a:gd name="connsiteY4" fmla="*/ 685800 h 954741"/>
                <a:gd name="connsiteX5" fmla="*/ 2460812 w 2985247"/>
                <a:gd name="connsiteY5" fmla="*/ 927847 h 954741"/>
                <a:gd name="connsiteX6" fmla="*/ 2985247 w 2985247"/>
                <a:gd name="connsiteY6" fmla="*/ 954741 h 954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5247" h="954741">
                  <a:moveTo>
                    <a:pt x="2985247" y="954741"/>
                  </a:moveTo>
                  <a:lnTo>
                    <a:pt x="2286000" y="26894"/>
                  </a:lnTo>
                  <a:lnTo>
                    <a:pt x="0" y="0"/>
                  </a:lnTo>
                  <a:lnTo>
                    <a:pt x="13447" y="941294"/>
                  </a:lnTo>
                  <a:lnTo>
                    <a:pt x="2111189" y="685800"/>
                  </a:lnTo>
                  <a:lnTo>
                    <a:pt x="2460812" y="927847"/>
                  </a:lnTo>
                  <a:lnTo>
                    <a:pt x="2985247" y="954741"/>
                  </a:lnTo>
                  <a:close/>
                </a:path>
              </a:pathLst>
            </a:cu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5256 </a:t>
              </a:r>
              <a:r>
                <a:rPr lang="en-US" dirty="0" err="1">
                  <a:solidFill>
                    <a:schemeClr val="tx1"/>
                  </a:solidFill>
                </a:rPr>
                <a:t>lb</a:t>
              </a:r>
              <a:endParaRPr lang="en-US" dirty="0">
                <a:solidFill>
                  <a:schemeClr val="tx1"/>
                </a:solidFill>
              </a:endParaRPr>
            </a:p>
          </p:txBody>
        </p:sp>
        <p:sp>
          <p:nvSpPr>
            <p:cNvPr id="19" name="Block Arc 18">
              <a:extLst>
                <a:ext uri="{FF2B5EF4-FFF2-40B4-BE49-F238E27FC236}">
                  <a16:creationId xmlns:a16="http://schemas.microsoft.com/office/drawing/2014/main" id="{316F83A8-1AF5-B117-6047-1664416F767D}"/>
                </a:ext>
              </a:extLst>
            </p:cNvPr>
            <p:cNvSpPr/>
            <p:nvPr/>
          </p:nvSpPr>
          <p:spPr>
            <a:xfrm rot="3007805">
              <a:off x="12608644" y="2432325"/>
              <a:ext cx="363071" cy="363071"/>
            </a:xfrm>
            <a:prstGeom prst="blockArc">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21" name="Straight Connector 20">
            <a:extLst>
              <a:ext uri="{FF2B5EF4-FFF2-40B4-BE49-F238E27FC236}">
                <a16:creationId xmlns:a16="http://schemas.microsoft.com/office/drawing/2014/main" id="{59FB52CE-419B-194F-6CAF-498FDBFA4806}"/>
              </a:ext>
            </a:extLst>
          </p:cNvPr>
          <p:cNvCxnSpPr/>
          <p:nvPr/>
        </p:nvCxnSpPr>
        <p:spPr>
          <a:xfrm>
            <a:off x="9681882" y="7409325"/>
            <a:ext cx="6589059" cy="0"/>
          </a:xfrm>
          <a:prstGeom prst="line">
            <a:avLst/>
          </a:prstGeom>
          <a:ln w="762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8682532C-1787-26DE-6A3A-48520A25FA4C}"/>
              </a:ext>
            </a:extLst>
          </p:cNvPr>
          <p:cNvGrpSpPr/>
          <p:nvPr/>
        </p:nvGrpSpPr>
        <p:grpSpPr>
          <a:xfrm>
            <a:off x="13286863" y="7402956"/>
            <a:ext cx="1450656" cy="338554"/>
            <a:chOff x="11142685" y="8553585"/>
            <a:chExt cx="1450656" cy="338554"/>
          </a:xfrm>
        </p:grpSpPr>
        <p:cxnSp>
          <p:nvCxnSpPr>
            <p:cNvPr id="22" name="Straight Connector 21">
              <a:extLst>
                <a:ext uri="{FF2B5EF4-FFF2-40B4-BE49-F238E27FC236}">
                  <a16:creationId xmlns:a16="http://schemas.microsoft.com/office/drawing/2014/main" id="{D5B60D2C-5FF7-FDC5-BB4B-61297EFF1367}"/>
                </a:ext>
              </a:extLst>
            </p:cNvPr>
            <p:cNvCxnSpPr>
              <a:cxnSpLocks/>
            </p:cNvCxnSpPr>
            <p:nvPr/>
          </p:nvCxnSpPr>
          <p:spPr>
            <a:xfrm flipH="1">
              <a:off x="11142685" y="8743783"/>
              <a:ext cx="621780" cy="0"/>
            </a:xfrm>
            <a:prstGeom prst="line">
              <a:avLst/>
            </a:prstGeom>
            <a:ln w="38100">
              <a:solidFill>
                <a:srgbClr val="0099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F4E859B-6C01-5498-3051-8E3F048E0D9B}"/>
                </a:ext>
              </a:extLst>
            </p:cNvPr>
            <p:cNvSpPr txBox="1"/>
            <p:nvPr/>
          </p:nvSpPr>
          <p:spPr>
            <a:xfrm>
              <a:off x="11535502" y="8553585"/>
              <a:ext cx="1057839" cy="338554"/>
            </a:xfrm>
            <a:prstGeom prst="rect">
              <a:avLst/>
            </a:prstGeom>
            <a:noFill/>
          </p:spPr>
          <p:txBody>
            <a:bodyPr wrap="square" rtlCol="0">
              <a:spAutoFit/>
            </a:bodyPr>
            <a:lstStyle/>
            <a:p>
              <a:pPr algn="ctr"/>
              <a:r>
                <a:rPr lang="en-US" sz="1600" b="1" dirty="0">
                  <a:solidFill>
                    <a:srgbClr val="009900"/>
                  </a:solidFill>
                </a:rPr>
                <a:t>410 </a:t>
              </a:r>
              <a:r>
                <a:rPr lang="en-US" sz="1600" b="1" dirty="0" err="1">
                  <a:solidFill>
                    <a:srgbClr val="009900"/>
                  </a:solidFill>
                </a:rPr>
                <a:t>lb</a:t>
              </a:r>
              <a:endParaRPr lang="en-US" sz="1600" b="1" dirty="0">
                <a:solidFill>
                  <a:srgbClr val="009900"/>
                </a:solidFill>
              </a:endParaRPr>
            </a:p>
          </p:txBody>
        </p:sp>
      </p:grpSp>
      <p:sp>
        <p:nvSpPr>
          <p:cNvPr id="38" name="TextBox 37">
            <a:extLst>
              <a:ext uri="{FF2B5EF4-FFF2-40B4-BE49-F238E27FC236}">
                <a16:creationId xmlns:a16="http://schemas.microsoft.com/office/drawing/2014/main" id="{1A678E0F-5435-0066-5A0D-C1CEE0285BA8}"/>
              </a:ext>
            </a:extLst>
          </p:cNvPr>
          <p:cNvSpPr txBox="1"/>
          <p:nvPr/>
        </p:nvSpPr>
        <p:spPr>
          <a:xfrm>
            <a:off x="9518073" y="8146473"/>
            <a:ext cx="6839661" cy="1077218"/>
          </a:xfrm>
          <a:prstGeom prst="rect">
            <a:avLst/>
          </a:prstGeom>
          <a:noFill/>
        </p:spPr>
        <p:txBody>
          <a:bodyPr wrap="square" rtlCol="0">
            <a:spAutoFit/>
          </a:bodyPr>
          <a:lstStyle/>
          <a:p>
            <a:pPr algn="ctr"/>
            <a:r>
              <a:rPr lang="en-US" sz="1600" b="1" dirty="0"/>
              <a:t>Warning – Do Not Design From This Example</a:t>
            </a:r>
          </a:p>
          <a:p>
            <a:pPr algn="ctr"/>
            <a:r>
              <a:rPr lang="en-US" sz="1600" b="1" dirty="0"/>
              <a:t>With a FOS=1.5, a 9000 </a:t>
            </a:r>
            <a:r>
              <a:rPr lang="en-US" sz="1600" b="1" dirty="0" err="1"/>
              <a:t>lb</a:t>
            </a:r>
            <a:r>
              <a:rPr lang="en-US" sz="1600" b="1" dirty="0"/>
              <a:t> dry weight block dragged into gravel and sand can restrain 1800 </a:t>
            </a:r>
            <a:r>
              <a:rPr lang="en-US" sz="1600" b="1" dirty="0" err="1"/>
              <a:t>lb</a:t>
            </a:r>
            <a:r>
              <a:rPr lang="en-US" sz="1600" b="1" dirty="0"/>
              <a:t> force at 1H:4V in freshwater (but could be much more with suction forces and if caught in rocks, boulders, dead trees, vegetation, </a:t>
            </a:r>
            <a:r>
              <a:rPr lang="en-US" sz="1600" b="1" dirty="0" err="1"/>
              <a:t>etc</a:t>
            </a:r>
            <a:r>
              <a:rPr lang="en-US" sz="1600" b="1" dirty="0"/>
              <a:t>)</a:t>
            </a:r>
          </a:p>
        </p:txBody>
      </p:sp>
      <p:sp>
        <p:nvSpPr>
          <p:cNvPr id="41" name="TextBox 40">
            <a:extLst>
              <a:ext uri="{FF2B5EF4-FFF2-40B4-BE49-F238E27FC236}">
                <a16:creationId xmlns:a16="http://schemas.microsoft.com/office/drawing/2014/main" id="{BABBB87F-A816-F93B-3381-204AB4A16520}"/>
              </a:ext>
            </a:extLst>
          </p:cNvPr>
          <p:cNvSpPr txBox="1"/>
          <p:nvPr/>
        </p:nvSpPr>
        <p:spPr>
          <a:xfrm>
            <a:off x="11458063" y="4966553"/>
            <a:ext cx="3657600" cy="584775"/>
          </a:xfrm>
          <a:prstGeom prst="rect">
            <a:avLst/>
          </a:prstGeom>
          <a:noFill/>
        </p:spPr>
        <p:txBody>
          <a:bodyPr wrap="square" rtlCol="0">
            <a:spAutoFit/>
          </a:bodyPr>
          <a:lstStyle/>
          <a:p>
            <a:pPr algn="ctr"/>
            <a:r>
              <a:rPr lang="en-US" sz="1600" b="1" dirty="0"/>
              <a:t>* This approximated example is maximum amount excluding any F.O.S.*</a:t>
            </a:r>
          </a:p>
        </p:txBody>
      </p:sp>
      <p:sp>
        <p:nvSpPr>
          <p:cNvPr id="7" name="TextBox 6">
            <a:extLst>
              <a:ext uri="{FF2B5EF4-FFF2-40B4-BE49-F238E27FC236}">
                <a16:creationId xmlns:a16="http://schemas.microsoft.com/office/drawing/2014/main" id="{C963FB94-1713-9BA4-A331-D74156C6D8EC}"/>
              </a:ext>
            </a:extLst>
          </p:cNvPr>
          <p:cNvSpPr txBox="1"/>
          <p:nvPr/>
        </p:nvSpPr>
        <p:spPr>
          <a:xfrm>
            <a:off x="14419725" y="3770229"/>
            <a:ext cx="1057839" cy="338554"/>
          </a:xfrm>
          <a:prstGeom prst="rect">
            <a:avLst/>
          </a:prstGeom>
          <a:noFill/>
        </p:spPr>
        <p:txBody>
          <a:bodyPr wrap="square" rtlCol="0">
            <a:spAutoFit/>
          </a:bodyPr>
          <a:lstStyle/>
          <a:p>
            <a:pPr algn="ctr"/>
            <a:r>
              <a:rPr lang="en-US" sz="1600" b="1" dirty="0">
                <a:solidFill>
                  <a:srgbClr val="009900"/>
                </a:solidFill>
              </a:rPr>
              <a:t>2702 </a:t>
            </a:r>
            <a:r>
              <a:rPr lang="en-US" sz="1600" b="1" dirty="0" err="1">
                <a:solidFill>
                  <a:srgbClr val="009900"/>
                </a:solidFill>
              </a:rPr>
              <a:t>lb</a:t>
            </a:r>
            <a:endParaRPr lang="en-US" sz="1600" b="1" dirty="0">
              <a:solidFill>
                <a:srgbClr val="009900"/>
              </a:solidFill>
            </a:endParaRPr>
          </a:p>
        </p:txBody>
      </p:sp>
      <p:cxnSp>
        <p:nvCxnSpPr>
          <p:cNvPr id="8" name="Straight Connector 7">
            <a:extLst>
              <a:ext uri="{FF2B5EF4-FFF2-40B4-BE49-F238E27FC236}">
                <a16:creationId xmlns:a16="http://schemas.microsoft.com/office/drawing/2014/main" id="{1686ADFE-9DAD-9795-656A-D692CB819877}"/>
              </a:ext>
            </a:extLst>
          </p:cNvPr>
          <p:cNvCxnSpPr>
            <a:cxnSpLocks/>
          </p:cNvCxnSpPr>
          <p:nvPr/>
        </p:nvCxnSpPr>
        <p:spPr>
          <a:xfrm flipV="1">
            <a:off x="15317823" y="3997156"/>
            <a:ext cx="851652" cy="215035"/>
          </a:xfrm>
          <a:prstGeom prst="line">
            <a:avLst/>
          </a:prstGeom>
          <a:ln w="38100">
            <a:solidFill>
              <a:srgbClr val="0099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4ADD5F2-64C6-EB16-3F6F-8CD3FD55B5D2}"/>
              </a:ext>
            </a:extLst>
          </p:cNvPr>
          <p:cNvCxnSpPr>
            <a:cxnSpLocks/>
          </p:cNvCxnSpPr>
          <p:nvPr/>
        </p:nvCxnSpPr>
        <p:spPr>
          <a:xfrm>
            <a:off x="15307229" y="3954616"/>
            <a:ext cx="914400" cy="0"/>
          </a:xfrm>
          <a:prstGeom prst="straightConnector1">
            <a:avLst/>
          </a:prstGeom>
          <a:ln w="38100">
            <a:solidFill>
              <a:srgbClr val="009900"/>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9E36354-E2FE-01B5-718C-5496E5F0DB26}"/>
              </a:ext>
            </a:extLst>
          </p:cNvPr>
          <p:cNvCxnSpPr>
            <a:cxnSpLocks/>
          </p:cNvCxnSpPr>
          <p:nvPr/>
        </p:nvCxnSpPr>
        <p:spPr>
          <a:xfrm flipV="1">
            <a:off x="16248527" y="3966892"/>
            <a:ext cx="0" cy="320040"/>
          </a:xfrm>
          <a:prstGeom prst="straightConnector1">
            <a:avLst/>
          </a:prstGeom>
          <a:ln w="38100">
            <a:solidFill>
              <a:srgbClr val="009900"/>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59776F0-7917-61EF-B528-F66E2695B048}"/>
              </a:ext>
            </a:extLst>
          </p:cNvPr>
          <p:cNvSpPr txBox="1"/>
          <p:nvPr/>
        </p:nvSpPr>
        <p:spPr>
          <a:xfrm>
            <a:off x="14446620" y="4133663"/>
            <a:ext cx="1057839" cy="338554"/>
          </a:xfrm>
          <a:prstGeom prst="rect">
            <a:avLst/>
          </a:prstGeom>
          <a:noFill/>
        </p:spPr>
        <p:txBody>
          <a:bodyPr wrap="square" rtlCol="0">
            <a:spAutoFit/>
          </a:bodyPr>
          <a:lstStyle/>
          <a:p>
            <a:pPr algn="ctr"/>
            <a:r>
              <a:rPr lang="en-US" sz="1600" b="1" dirty="0">
                <a:solidFill>
                  <a:srgbClr val="009900"/>
                </a:solidFill>
              </a:rPr>
              <a:t>2785 </a:t>
            </a:r>
            <a:r>
              <a:rPr lang="en-US" sz="1600" b="1" dirty="0" err="1">
                <a:solidFill>
                  <a:srgbClr val="009900"/>
                </a:solidFill>
              </a:rPr>
              <a:t>lb</a:t>
            </a:r>
            <a:endParaRPr lang="en-US" sz="1600" b="1" dirty="0">
              <a:solidFill>
                <a:srgbClr val="009900"/>
              </a:solidFill>
            </a:endParaRPr>
          </a:p>
        </p:txBody>
      </p:sp>
      <p:sp>
        <p:nvSpPr>
          <p:cNvPr id="13" name="TextBox 12">
            <a:extLst>
              <a:ext uri="{FF2B5EF4-FFF2-40B4-BE49-F238E27FC236}">
                <a16:creationId xmlns:a16="http://schemas.microsoft.com/office/drawing/2014/main" id="{3A0DF528-2B7A-DD2D-13F1-26EEC5533129}"/>
              </a:ext>
            </a:extLst>
          </p:cNvPr>
          <p:cNvSpPr txBox="1"/>
          <p:nvPr/>
        </p:nvSpPr>
        <p:spPr>
          <a:xfrm>
            <a:off x="15719607" y="4256400"/>
            <a:ext cx="1057839" cy="338554"/>
          </a:xfrm>
          <a:prstGeom prst="rect">
            <a:avLst/>
          </a:prstGeom>
          <a:noFill/>
        </p:spPr>
        <p:txBody>
          <a:bodyPr wrap="square" rtlCol="0">
            <a:spAutoFit/>
          </a:bodyPr>
          <a:lstStyle/>
          <a:p>
            <a:pPr algn="ctr"/>
            <a:r>
              <a:rPr lang="en-US" sz="1600" b="1" dirty="0">
                <a:solidFill>
                  <a:srgbClr val="009900"/>
                </a:solidFill>
              </a:rPr>
              <a:t>676 </a:t>
            </a:r>
            <a:r>
              <a:rPr lang="en-US" sz="1600" b="1" dirty="0" err="1">
                <a:solidFill>
                  <a:srgbClr val="009900"/>
                </a:solidFill>
              </a:rPr>
              <a:t>lb</a:t>
            </a:r>
            <a:endParaRPr lang="en-US" sz="1600" b="1" dirty="0">
              <a:solidFill>
                <a:srgbClr val="009900"/>
              </a:solidFill>
            </a:endParaRPr>
          </a:p>
        </p:txBody>
      </p:sp>
      <p:sp>
        <p:nvSpPr>
          <p:cNvPr id="14" name="Slide Number Placeholder 1">
            <a:extLst>
              <a:ext uri="{FF2B5EF4-FFF2-40B4-BE49-F238E27FC236}">
                <a16:creationId xmlns:a16="http://schemas.microsoft.com/office/drawing/2014/main" id="{0D8D94C9-4B83-2F17-7B7C-06BD22C8D71E}"/>
              </a:ext>
            </a:extLst>
          </p:cNvPr>
          <p:cNvSpPr>
            <a:spLocks noGrp="1"/>
          </p:cNvSpPr>
          <p:nvPr>
            <p:ph type="sldNum" sz="quarter" idx="4"/>
          </p:nvPr>
        </p:nvSpPr>
        <p:spPr>
          <a:xfrm>
            <a:off x="13253300" y="9250052"/>
            <a:ext cx="3841749" cy="511175"/>
          </a:xfrm>
        </p:spPr>
        <p:txBody>
          <a:bodyPr/>
          <a:lstStyle/>
          <a:p>
            <a:fld id="{7E1E7F26-11EC-4543-AC24-E609449627D1}" type="slidenum">
              <a:rPr lang="en-GB" smtClean="0"/>
              <a:pPr/>
              <a:t>13</a:t>
            </a:fld>
            <a:endParaRPr lang="en-GB" dirty="0"/>
          </a:p>
        </p:txBody>
      </p:sp>
    </p:spTree>
    <p:extLst>
      <p:ext uri="{BB962C8B-B14F-4D97-AF65-F5344CB8AC3E}">
        <p14:creationId xmlns:p14="http://schemas.microsoft.com/office/powerpoint/2010/main" val="501020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FA421-1BFF-99D8-1B5C-10827345891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6E79364-56FB-3965-A9FA-992687D17FD4}"/>
              </a:ext>
            </a:extLst>
          </p:cNvPr>
          <p:cNvSpPr/>
          <p:nvPr/>
        </p:nvSpPr>
        <p:spPr>
          <a:xfrm>
            <a:off x="4631966" y="-1"/>
            <a:ext cx="12436834" cy="53788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91343" tIns="45672" rIns="91343" bIns="45672" rtlCol="0" anchor="ctr"/>
          <a:lstStyle/>
          <a:p>
            <a:pPr algn="r"/>
            <a:r>
              <a:rPr lang="en-US" sz="3000" b="1" dirty="0">
                <a:solidFill>
                  <a:schemeClr val="bg1"/>
                </a:solidFill>
              </a:rPr>
              <a:t>EMBEDMENT ANCHORS ANCHORING SYSTEMS </a:t>
            </a:r>
          </a:p>
        </p:txBody>
      </p:sp>
      <p:grpSp>
        <p:nvGrpSpPr>
          <p:cNvPr id="18" name="Group 17">
            <a:extLst>
              <a:ext uri="{FF2B5EF4-FFF2-40B4-BE49-F238E27FC236}">
                <a16:creationId xmlns:a16="http://schemas.microsoft.com/office/drawing/2014/main" id="{FEF07C2E-9C68-C5A5-F889-6005F7B05EEC}"/>
              </a:ext>
            </a:extLst>
          </p:cNvPr>
          <p:cNvGrpSpPr/>
          <p:nvPr/>
        </p:nvGrpSpPr>
        <p:grpSpPr>
          <a:xfrm>
            <a:off x="104317" y="1250904"/>
            <a:ext cx="4820323" cy="8135137"/>
            <a:chOff x="12011605" y="788596"/>
            <a:chExt cx="4820323" cy="8135137"/>
          </a:xfrm>
        </p:grpSpPr>
        <p:pic>
          <p:nvPicPr>
            <p:cNvPr id="19" name="Picture 18">
              <a:extLst>
                <a:ext uri="{FF2B5EF4-FFF2-40B4-BE49-F238E27FC236}">
                  <a16:creationId xmlns:a16="http://schemas.microsoft.com/office/drawing/2014/main" id="{9CE2A7F7-D33B-28DD-F61F-2D7E11DA810D}"/>
                </a:ext>
              </a:extLst>
            </p:cNvPr>
            <p:cNvPicPr>
              <a:picLocks noChangeAspect="1"/>
            </p:cNvPicPr>
            <p:nvPr/>
          </p:nvPicPr>
          <p:blipFill>
            <a:blip r:embed="rId3"/>
            <a:srcRect t="43034"/>
            <a:stretch/>
          </p:blipFill>
          <p:spPr>
            <a:xfrm>
              <a:off x="12011605" y="788596"/>
              <a:ext cx="4820323" cy="3478604"/>
            </a:xfrm>
            <a:prstGeom prst="rect">
              <a:avLst/>
            </a:prstGeom>
          </p:spPr>
        </p:pic>
        <p:pic>
          <p:nvPicPr>
            <p:cNvPr id="20" name="Picture 19">
              <a:extLst>
                <a:ext uri="{FF2B5EF4-FFF2-40B4-BE49-F238E27FC236}">
                  <a16:creationId xmlns:a16="http://schemas.microsoft.com/office/drawing/2014/main" id="{ED6B0A79-186E-51A8-F47A-6D6CB473C4BB}"/>
                </a:ext>
              </a:extLst>
            </p:cNvPr>
            <p:cNvPicPr>
              <a:picLocks noChangeAspect="1"/>
            </p:cNvPicPr>
            <p:nvPr/>
          </p:nvPicPr>
          <p:blipFill>
            <a:blip r:embed="rId4"/>
            <a:stretch>
              <a:fillRect/>
            </a:stretch>
          </p:blipFill>
          <p:spPr>
            <a:xfrm>
              <a:off x="12387502" y="3837709"/>
              <a:ext cx="4206421" cy="5086024"/>
            </a:xfrm>
            <a:prstGeom prst="rect">
              <a:avLst/>
            </a:prstGeom>
          </p:spPr>
        </p:pic>
      </p:grpSp>
      <p:pic>
        <p:nvPicPr>
          <p:cNvPr id="22" name="Picture 21" descr="A diagram of a drilling rig&#10;&#10;Description automatically generated">
            <a:extLst>
              <a:ext uri="{FF2B5EF4-FFF2-40B4-BE49-F238E27FC236}">
                <a16:creationId xmlns:a16="http://schemas.microsoft.com/office/drawing/2014/main" id="{67D4D9CF-FA01-0647-8D16-D97E9E18887A}"/>
              </a:ext>
            </a:extLst>
          </p:cNvPr>
          <p:cNvPicPr>
            <a:picLocks noChangeAspect="1"/>
          </p:cNvPicPr>
          <p:nvPr/>
        </p:nvPicPr>
        <p:blipFill>
          <a:blip r:embed="rId5">
            <a:extLst>
              <a:ext uri="{28A0092B-C50C-407E-A947-70E740481C1C}">
                <a14:useLocalDpi xmlns:a14="http://schemas.microsoft.com/office/drawing/2010/main" val="0"/>
              </a:ext>
            </a:extLst>
          </a:blip>
          <a:srcRect l="4984" t="5017" r="6000" b="5211"/>
          <a:stretch/>
        </p:blipFill>
        <p:spPr>
          <a:xfrm>
            <a:off x="5152555" y="2404323"/>
            <a:ext cx="4820323" cy="5828299"/>
          </a:xfrm>
          <a:prstGeom prst="rect">
            <a:avLst/>
          </a:prstGeom>
        </p:spPr>
      </p:pic>
      <p:pic>
        <p:nvPicPr>
          <p:cNvPr id="23" name="Picture 22">
            <a:extLst>
              <a:ext uri="{FF2B5EF4-FFF2-40B4-BE49-F238E27FC236}">
                <a16:creationId xmlns:a16="http://schemas.microsoft.com/office/drawing/2014/main" id="{E0E63732-B56A-0913-20CF-CF744A056BF3}"/>
              </a:ext>
            </a:extLst>
          </p:cNvPr>
          <p:cNvPicPr>
            <a:picLocks noChangeAspect="1"/>
          </p:cNvPicPr>
          <p:nvPr/>
        </p:nvPicPr>
        <p:blipFill>
          <a:blip r:embed="rId6"/>
          <a:srcRect l="60389" t="4689"/>
          <a:stretch/>
        </p:blipFill>
        <p:spPr>
          <a:xfrm>
            <a:off x="12382167" y="5841389"/>
            <a:ext cx="2701276" cy="3042366"/>
          </a:xfrm>
          <a:prstGeom prst="rect">
            <a:avLst/>
          </a:prstGeom>
        </p:spPr>
      </p:pic>
      <p:pic>
        <p:nvPicPr>
          <p:cNvPr id="2050" name="Picture 2" descr="Helical Mooring Anchor for the Chesapeake Bay - Elastic Boat Mooring">
            <a:extLst>
              <a:ext uri="{FF2B5EF4-FFF2-40B4-BE49-F238E27FC236}">
                <a16:creationId xmlns:a16="http://schemas.microsoft.com/office/drawing/2014/main" id="{C8806C28-5542-DBFB-1438-96A07426DE5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38798" y="1060798"/>
            <a:ext cx="6096000" cy="425767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49806500-744E-D825-05DF-4290CAE3F52A}"/>
              </a:ext>
            </a:extLst>
          </p:cNvPr>
          <p:cNvSpPr>
            <a:spLocks noGrp="1"/>
          </p:cNvSpPr>
          <p:nvPr>
            <p:ph type="sldNum" sz="quarter" idx="4"/>
          </p:nvPr>
        </p:nvSpPr>
        <p:spPr>
          <a:xfrm>
            <a:off x="13253300" y="9250052"/>
            <a:ext cx="3841749" cy="511175"/>
          </a:xfrm>
        </p:spPr>
        <p:txBody>
          <a:bodyPr/>
          <a:lstStyle/>
          <a:p>
            <a:fld id="{7E1E7F26-11EC-4543-AC24-E609449627D1}" type="slidenum">
              <a:rPr lang="en-GB" smtClean="0"/>
              <a:pPr/>
              <a:t>14</a:t>
            </a:fld>
            <a:endParaRPr lang="en-GB" dirty="0"/>
          </a:p>
        </p:txBody>
      </p:sp>
    </p:spTree>
    <p:extLst>
      <p:ext uri="{BB962C8B-B14F-4D97-AF65-F5344CB8AC3E}">
        <p14:creationId xmlns:p14="http://schemas.microsoft.com/office/powerpoint/2010/main" val="21658958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0D34D-77C4-7340-9A34-26C17316078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0A7DDE2-14F6-DD77-C6DD-1AB6E6984FDC}"/>
              </a:ext>
            </a:extLst>
          </p:cNvPr>
          <p:cNvSpPr/>
          <p:nvPr/>
        </p:nvSpPr>
        <p:spPr>
          <a:xfrm>
            <a:off x="4631966" y="-1"/>
            <a:ext cx="12436834" cy="53788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91343" tIns="45672" rIns="91343" bIns="45672" rtlCol="0" anchor="ctr"/>
          <a:lstStyle/>
          <a:p>
            <a:pPr algn="r"/>
            <a:r>
              <a:rPr lang="en-US" sz="3000" b="1" dirty="0">
                <a:solidFill>
                  <a:schemeClr val="bg1"/>
                </a:solidFill>
              </a:rPr>
              <a:t>EMBEDMENT ANCHORS ANCHORING SYSTEMS </a:t>
            </a:r>
          </a:p>
        </p:txBody>
      </p:sp>
      <p:sp>
        <p:nvSpPr>
          <p:cNvPr id="2" name="TextBox 1">
            <a:extLst>
              <a:ext uri="{FF2B5EF4-FFF2-40B4-BE49-F238E27FC236}">
                <a16:creationId xmlns:a16="http://schemas.microsoft.com/office/drawing/2014/main" id="{E2B15CDE-D707-0B89-8101-F2DB09F08660}"/>
              </a:ext>
            </a:extLst>
          </p:cNvPr>
          <p:cNvSpPr txBox="1"/>
          <p:nvPr/>
        </p:nvSpPr>
        <p:spPr>
          <a:xfrm>
            <a:off x="312099" y="1278511"/>
            <a:ext cx="8072609" cy="8094524"/>
          </a:xfrm>
          <a:prstGeom prst="rect">
            <a:avLst/>
          </a:prstGeom>
          <a:noFill/>
        </p:spPr>
        <p:txBody>
          <a:bodyPr wrap="square">
            <a:spAutoFit/>
          </a:bodyPr>
          <a:lstStyle/>
          <a:p>
            <a:pPr lvl="0" defTabSz="914400" eaLnBrk="0" fontAlgn="base" hangingPunct="0">
              <a:spcBef>
                <a:spcPts val="600"/>
              </a:spcBef>
              <a:spcAft>
                <a:spcPts val="600"/>
              </a:spcAft>
            </a:pPr>
            <a:r>
              <a:rPr lang="en-US" altLang="en-US" sz="2000" dirty="0">
                <a:latin typeface="+mj-lt"/>
              </a:rPr>
              <a:t>Embedment Anchors</a:t>
            </a:r>
          </a:p>
          <a:p>
            <a:pPr marL="285750" indent="-285750" defTabSz="914400" eaLnBrk="0" fontAlgn="base" hangingPunct="0">
              <a:spcBef>
                <a:spcPts val="600"/>
              </a:spcBef>
              <a:spcAft>
                <a:spcPts val="600"/>
              </a:spcAft>
              <a:buFont typeface="Arial" panose="020B0604020202020204" pitchFamily="34" charset="0"/>
              <a:buChar char="•"/>
            </a:pPr>
            <a:r>
              <a:rPr lang="en-US" altLang="en-US" sz="2000" dirty="0">
                <a:latin typeface="+mj-lt"/>
              </a:rPr>
              <a:t>Most common are helical screws or embedded plates</a:t>
            </a:r>
          </a:p>
          <a:p>
            <a:pPr marL="285750" indent="-285750" defTabSz="914400" eaLnBrk="0" fontAlgn="base" hangingPunct="0">
              <a:spcBef>
                <a:spcPts val="600"/>
              </a:spcBef>
              <a:spcAft>
                <a:spcPts val="600"/>
              </a:spcAft>
              <a:buFont typeface="Arial" panose="020B0604020202020204" pitchFamily="34" charset="0"/>
              <a:buChar char="•"/>
            </a:pPr>
            <a:r>
              <a:rPr lang="en-US" altLang="en-US" sz="2000" dirty="0">
                <a:latin typeface="+mj-lt"/>
                <a:ea typeface="Times New Roman" panose="02020603050405020304" pitchFamily="18" charset="0"/>
                <a:cs typeface="Aptos" panose="020B0004020202020204" pitchFamily="34" charset="0"/>
              </a:rPr>
              <a:t>Practical applications in range of water depths up to 50 ft (practical installation limitations)</a:t>
            </a:r>
          </a:p>
          <a:p>
            <a:pPr marL="285750" indent="-285750" defTabSz="914400" eaLnBrk="0" fontAlgn="base" hangingPunct="0">
              <a:spcBef>
                <a:spcPts val="600"/>
              </a:spcBef>
              <a:spcAft>
                <a:spcPts val="600"/>
              </a:spcAft>
              <a:buFont typeface="Arial" panose="020B0604020202020204" pitchFamily="34" charset="0"/>
              <a:buChar char="•"/>
            </a:pPr>
            <a:r>
              <a:rPr lang="en-US" altLang="en-US" sz="2000" dirty="0">
                <a:latin typeface="+mj-lt"/>
              </a:rPr>
              <a:t>Involve combination of vertical and lateral force components</a:t>
            </a:r>
          </a:p>
          <a:p>
            <a:pPr marL="285750" indent="-285750" defTabSz="914400" eaLnBrk="0" fontAlgn="base" hangingPunct="0">
              <a:spcBef>
                <a:spcPts val="600"/>
              </a:spcBef>
              <a:spcAft>
                <a:spcPts val="600"/>
              </a:spcAft>
              <a:buFont typeface="Arial" panose="020B0604020202020204" pitchFamily="34" charset="0"/>
              <a:buChar char="•"/>
            </a:pPr>
            <a:r>
              <a:rPr lang="en-US" altLang="en-US" sz="2000" dirty="0">
                <a:latin typeface="+mj-lt"/>
              </a:rPr>
              <a:t>Weight of soil over the embedded plates is utilized to resist the vertical and lateral forces</a:t>
            </a:r>
          </a:p>
          <a:p>
            <a:pPr marL="285750" indent="-285750" defTabSz="914400" eaLnBrk="0" fontAlgn="base" hangingPunct="0">
              <a:spcBef>
                <a:spcPts val="600"/>
              </a:spcBef>
              <a:spcAft>
                <a:spcPts val="600"/>
              </a:spcAft>
              <a:buFont typeface="Arial" panose="020B0604020202020204" pitchFamily="34" charset="0"/>
              <a:buChar char="•"/>
            </a:pPr>
            <a:r>
              <a:rPr lang="en-US" altLang="en-US" sz="2000" dirty="0">
                <a:latin typeface="+mj-lt"/>
              </a:rPr>
              <a:t>Mooring lines required to transfer load to anchors (chain, cable, rope, elastic lines)</a:t>
            </a:r>
          </a:p>
          <a:p>
            <a:pPr marL="285750" indent="-285750" defTabSz="914400" eaLnBrk="0" fontAlgn="base" hangingPunct="0">
              <a:spcBef>
                <a:spcPts val="600"/>
              </a:spcBef>
              <a:spcAft>
                <a:spcPts val="600"/>
              </a:spcAft>
              <a:buFont typeface="Arial" panose="020B0604020202020204" pitchFamily="34" charset="0"/>
              <a:buChar char="•"/>
            </a:pPr>
            <a:r>
              <a:rPr lang="en-US" altLang="en-US" sz="2000" dirty="0">
                <a:latin typeface="+mj-lt"/>
              </a:rPr>
              <a:t>At high loads, steel shafts will bend through soil to become more tensile load (but steel shafts require substantially greater load to rupture)</a:t>
            </a:r>
          </a:p>
          <a:p>
            <a:pPr marL="285750" indent="-285750" defTabSz="914400" eaLnBrk="0" fontAlgn="base" hangingPunct="0">
              <a:spcBef>
                <a:spcPts val="600"/>
              </a:spcBef>
              <a:spcAft>
                <a:spcPts val="600"/>
              </a:spcAft>
              <a:buFont typeface="Arial" panose="020B0604020202020204" pitchFamily="34" charset="0"/>
              <a:buChar char="•"/>
            </a:pPr>
            <a:r>
              <a:rPr lang="en-US" altLang="en-US" sz="2000" dirty="0">
                <a:latin typeface="+mj-lt"/>
              </a:rPr>
              <a:t>Strong uplift resistance means lines scoped up to 1V:2H (if site conditions allow) which interferes less with navigation </a:t>
            </a:r>
          </a:p>
          <a:p>
            <a:pPr marL="285750" indent="-285750" defTabSz="914400" eaLnBrk="0" fontAlgn="base" hangingPunct="0">
              <a:spcBef>
                <a:spcPts val="600"/>
              </a:spcBef>
              <a:spcAft>
                <a:spcPts val="600"/>
              </a:spcAft>
              <a:buFont typeface="Arial" panose="020B0604020202020204" pitchFamily="34" charset="0"/>
              <a:buChar char="•"/>
            </a:pPr>
            <a:r>
              <a:rPr lang="en-US" altLang="en-US" sz="2000" dirty="0">
                <a:latin typeface="+mj-lt"/>
              </a:rPr>
              <a:t>Steeper scopes minimize horizontal movements of docks and keep vertical motions limited as well</a:t>
            </a:r>
          </a:p>
          <a:p>
            <a:pPr marL="285750" indent="-285750" defTabSz="914400" eaLnBrk="0" fontAlgn="base" hangingPunct="0">
              <a:spcBef>
                <a:spcPts val="600"/>
              </a:spcBef>
              <a:spcAft>
                <a:spcPts val="600"/>
              </a:spcAft>
              <a:buFont typeface="Arial" panose="020B0604020202020204" pitchFamily="34" charset="0"/>
              <a:buChar char="•"/>
            </a:pPr>
            <a:r>
              <a:rPr lang="en-US" altLang="en-US" sz="2000" dirty="0">
                <a:latin typeface="+mj-lt"/>
              </a:rPr>
              <a:t>For helical screws, the capacity of each screw is directly related to the installation torque so the capacity of every screw is known at installation</a:t>
            </a:r>
          </a:p>
          <a:p>
            <a:pPr marL="285750" indent="-285750" defTabSz="914400" eaLnBrk="0" fontAlgn="base" hangingPunct="0">
              <a:spcBef>
                <a:spcPts val="600"/>
              </a:spcBef>
              <a:spcAft>
                <a:spcPts val="600"/>
              </a:spcAft>
              <a:buFont typeface="Arial" panose="020B0604020202020204" pitchFamily="34" charset="0"/>
              <a:buChar char="•"/>
            </a:pPr>
            <a:r>
              <a:rPr lang="en-US" altLang="en-US" sz="2000" dirty="0">
                <a:latin typeface="+mj-lt"/>
              </a:rPr>
              <a:t>Helical screws are “quasi” permanent installation so possible to shift plan location and reset helical screws (although more sensible approach may be to install screws at pre-determined location to account for planned shifts)</a:t>
            </a:r>
          </a:p>
        </p:txBody>
      </p:sp>
      <p:grpSp>
        <p:nvGrpSpPr>
          <p:cNvPr id="25" name="Group 24">
            <a:extLst>
              <a:ext uri="{FF2B5EF4-FFF2-40B4-BE49-F238E27FC236}">
                <a16:creationId xmlns:a16="http://schemas.microsoft.com/office/drawing/2014/main" id="{73B63766-6836-D17C-BE96-CCE03AEDC8B0}"/>
              </a:ext>
            </a:extLst>
          </p:cNvPr>
          <p:cNvGrpSpPr>
            <a:grpSpLocks noChangeAspect="1"/>
          </p:cNvGrpSpPr>
          <p:nvPr/>
        </p:nvGrpSpPr>
        <p:grpSpPr>
          <a:xfrm>
            <a:off x="12124011" y="3520694"/>
            <a:ext cx="2933486" cy="1463041"/>
            <a:chOff x="11501714" y="3483193"/>
            <a:chExt cx="3551584" cy="1771310"/>
          </a:xfrm>
        </p:grpSpPr>
        <p:cxnSp>
          <p:nvCxnSpPr>
            <p:cNvPr id="16" name="Straight Connector 15">
              <a:extLst>
                <a:ext uri="{FF2B5EF4-FFF2-40B4-BE49-F238E27FC236}">
                  <a16:creationId xmlns:a16="http://schemas.microsoft.com/office/drawing/2014/main" id="{0F1E7E54-8C46-81C0-4C6A-A8887319140C}"/>
                </a:ext>
              </a:extLst>
            </p:cNvPr>
            <p:cNvCxnSpPr>
              <a:cxnSpLocks/>
            </p:cNvCxnSpPr>
            <p:nvPr/>
          </p:nvCxnSpPr>
          <p:spPr>
            <a:xfrm flipV="1">
              <a:off x="11510680" y="3483193"/>
              <a:ext cx="3542618" cy="1771310"/>
            </a:xfrm>
            <a:prstGeom prst="line">
              <a:avLst/>
            </a:prstGeom>
            <a:ln w="38100">
              <a:solidFill>
                <a:srgbClr val="0099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5786423-D2E8-5D1A-1C07-7F197CC1145B}"/>
                </a:ext>
              </a:extLst>
            </p:cNvPr>
            <p:cNvCxnSpPr>
              <a:cxnSpLocks/>
            </p:cNvCxnSpPr>
            <p:nvPr/>
          </p:nvCxnSpPr>
          <p:spPr>
            <a:xfrm flipV="1">
              <a:off x="11510680" y="3483194"/>
              <a:ext cx="0" cy="1771309"/>
            </a:xfrm>
            <a:prstGeom prst="straightConnector1">
              <a:avLst/>
            </a:prstGeom>
            <a:ln w="38100">
              <a:solidFill>
                <a:srgbClr val="0099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4AE4731-AF05-3982-D9CD-6D7015067F06}"/>
                </a:ext>
              </a:extLst>
            </p:cNvPr>
            <p:cNvCxnSpPr>
              <a:cxnSpLocks/>
            </p:cNvCxnSpPr>
            <p:nvPr/>
          </p:nvCxnSpPr>
          <p:spPr>
            <a:xfrm>
              <a:off x="11501714" y="5254503"/>
              <a:ext cx="3542618" cy="0"/>
            </a:xfrm>
            <a:prstGeom prst="straightConnector1">
              <a:avLst/>
            </a:prstGeom>
            <a:ln w="38100">
              <a:solidFill>
                <a:srgbClr val="009900"/>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D8BE046B-7809-6215-0888-D6744EF71B96}"/>
              </a:ext>
            </a:extLst>
          </p:cNvPr>
          <p:cNvCxnSpPr>
            <a:cxnSpLocks/>
          </p:cNvCxnSpPr>
          <p:nvPr/>
        </p:nvCxnSpPr>
        <p:spPr>
          <a:xfrm>
            <a:off x="9628094" y="1808500"/>
            <a:ext cx="6589059" cy="0"/>
          </a:xfrm>
          <a:prstGeom prst="line">
            <a:avLst/>
          </a:prstGeom>
          <a:ln w="38100">
            <a:solidFill>
              <a:srgbClr val="00CCCC"/>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E926B5E-8607-C0AD-B7CB-DF0E303C1668}"/>
              </a:ext>
            </a:extLst>
          </p:cNvPr>
          <p:cNvSpPr txBox="1"/>
          <p:nvPr/>
        </p:nvSpPr>
        <p:spPr>
          <a:xfrm>
            <a:off x="13265242" y="5198302"/>
            <a:ext cx="2178424" cy="338554"/>
          </a:xfrm>
          <a:prstGeom prst="rect">
            <a:avLst/>
          </a:prstGeom>
          <a:noFill/>
        </p:spPr>
        <p:txBody>
          <a:bodyPr wrap="square" rtlCol="0">
            <a:spAutoFit/>
          </a:bodyPr>
          <a:lstStyle/>
          <a:p>
            <a:pPr algn="ctr"/>
            <a:r>
              <a:rPr lang="en-US" sz="1600" b="1" dirty="0">
                <a:solidFill>
                  <a:schemeClr val="bg2">
                    <a:lumMod val="50000"/>
                  </a:schemeClr>
                </a:solidFill>
              </a:rPr>
              <a:t>GRAVEL &amp; SAND</a:t>
            </a:r>
          </a:p>
        </p:txBody>
      </p:sp>
      <p:sp>
        <p:nvSpPr>
          <p:cNvPr id="29" name="TextBox 28">
            <a:extLst>
              <a:ext uri="{FF2B5EF4-FFF2-40B4-BE49-F238E27FC236}">
                <a16:creationId xmlns:a16="http://schemas.microsoft.com/office/drawing/2014/main" id="{C3E1E53B-2D0E-3AE3-A027-A5C45C35EBA6}"/>
              </a:ext>
            </a:extLst>
          </p:cNvPr>
          <p:cNvSpPr txBox="1"/>
          <p:nvPr/>
        </p:nvSpPr>
        <p:spPr>
          <a:xfrm>
            <a:off x="10986246" y="2144676"/>
            <a:ext cx="1584510" cy="338554"/>
          </a:xfrm>
          <a:prstGeom prst="rect">
            <a:avLst/>
          </a:prstGeom>
          <a:noFill/>
        </p:spPr>
        <p:txBody>
          <a:bodyPr wrap="square" rtlCol="0">
            <a:spAutoFit/>
          </a:bodyPr>
          <a:lstStyle/>
          <a:p>
            <a:pPr algn="ctr"/>
            <a:r>
              <a:rPr lang="en-US" sz="1600" b="1" dirty="0">
                <a:solidFill>
                  <a:srgbClr val="00CCCC"/>
                </a:solidFill>
              </a:rPr>
              <a:t>FRESHWATER</a:t>
            </a:r>
          </a:p>
        </p:txBody>
      </p:sp>
      <p:sp>
        <p:nvSpPr>
          <p:cNvPr id="30" name="TextBox 29">
            <a:extLst>
              <a:ext uri="{FF2B5EF4-FFF2-40B4-BE49-F238E27FC236}">
                <a16:creationId xmlns:a16="http://schemas.microsoft.com/office/drawing/2014/main" id="{01270067-7567-8CDF-982D-3D9B0F7F8199}"/>
              </a:ext>
            </a:extLst>
          </p:cNvPr>
          <p:cNvSpPr txBox="1"/>
          <p:nvPr/>
        </p:nvSpPr>
        <p:spPr>
          <a:xfrm>
            <a:off x="14897700" y="3256843"/>
            <a:ext cx="1196966" cy="338554"/>
          </a:xfrm>
          <a:prstGeom prst="rect">
            <a:avLst/>
          </a:prstGeom>
          <a:noFill/>
        </p:spPr>
        <p:txBody>
          <a:bodyPr wrap="square" rtlCol="0">
            <a:spAutoFit/>
          </a:bodyPr>
          <a:lstStyle/>
          <a:p>
            <a:pPr algn="ctr"/>
            <a:r>
              <a:rPr lang="en-US" sz="1600" b="1" dirty="0">
                <a:solidFill>
                  <a:srgbClr val="009900"/>
                </a:solidFill>
              </a:rPr>
              <a:t>25,000 </a:t>
            </a:r>
            <a:r>
              <a:rPr lang="en-US" sz="1600" b="1" dirty="0" err="1">
                <a:solidFill>
                  <a:srgbClr val="009900"/>
                </a:solidFill>
              </a:rPr>
              <a:t>lb</a:t>
            </a:r>
            <a:r>
              <a:rPr lang="en-US" sz="1600" b="1" dirty="0">
                <a:solidFill>
                  <a:srgbClr val="009900"/>
                </a:solidFill>
              </a:rPr>
              <a:t> +</a:t>
            </a:r>
          </a:p>
        </p:txBody>
      </p:sp>
      <p:sp>
        <p:nvSpPr>
          <p:cNvPr id="31" name="TextBox 30">
            <a:extLst>
              <a:ext uri="{FF2B5EF4-FFF2-40B4-BE49-F238E27FC236}">
                <a16:creationId xmlns:a16="http://schemas.microsoft.com/office/drawing/2014/main" id="{393B2458-0416-3E15-2325-30E5D561A3C2}"/>
              </a:ext>
            </a:extLst>
          </p:cNvPr>
          <p:cNvSpPr txBox="1"/>
          <p:nvPr/>
        </p:nvSpPr>
        <p:spPr>
          <a:xfrm>
            <a:off x="14979501" y="4781309"/>
            <a:ext cx="1237651" cy="338554"/>
          </a:xfrm>
          <a:prstGeom prst="rect">
            <a:avLst/>
          </a:prstGeom>
          <a:noFill/>
        </p:spPr>
        <p:txBody>
          <a:bodyPr wrap="square" rtlCol="0">
            <a:spAutoFit/>
          </a:bodyPr>
          <a:lstStyle/>
          <a:p>
            <a:pPr algn="ctr"/>
            <a:r>
              <a:rPr lang="en-US" sz="1600" b="1" dirty="0">
                <a:solidFill>
                  <a:srgbClr val="009900"/>
                </a:solidFill>
              </a:rPr>
              <a:t>22,361 </a:t>
            </a:r>
            <a:r>
              <a:rPr lang="en-US" sz="1600" b="1" dirty="0" err="1">
                <a:solidFill>
                  <a:srgbClr val="009900"/>
                </a:solidFill>
              </a:rPr>
              <a:t>lb</a:t>
            </a:r>
            <a:r>
              <a:rPr lang="en-US" sz="1600" b="1" dirty="0">
                <a:solidFill>
                  <a:srgbClr val="009900"/>
                </a:solidFill>
              </a:rPr>
              <a:t> +</a:t>
            </a:r>
          </a:p>
        </p:txBody>
      </p:sp>
      <p:sp>
        <p:nvSpPr>
          <p:cNvPr id="33" name="Isosceles Triangle 32">
            <a:extLst>
              <a:ext uri="{FF2B5EF4-FFF2-40B4-BE49-F238E27FC236}">
                <a16:creationId xmlns:a16="http://schemas.microsoft.com/office/drawing/2014/main" id="{0DB5C4F6-282A-FF6B-B2D5-5CE91E42873B}"/>
              </a:ext>
            </a:extLst>
          </p:cNvPr>
          <p:cNvSpPr/>
          <p:nvPr/>
        </p:nvSpPr>
        <p:spPr>
          <a:xfrm rot="10800000">
            <a:off x="9843247" y="1633691"/>
            <a:ext cx="201706" cy="161362"/>
          </a:xfrm>
          <a:prstGeom prst="triangle">
            <a:avLst/>
          </a:prstGeom>
          <a:noFill/>
          <a:ln>
            <a:solidFill>
              <a:srgbClr val="00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9654972D-A410-DDB5-F806-E46FB2F32DAD}"/>
              </a:ext>
            </a:extLst>
          </p:cNvPr>
          <p:cNvCxnSpPr>
            <a:cxnSpLocks/>
          </p:cNvCxnSpPr>
          <p:nvPr/>
        </p:nvCxnSpPr>
        <p:spPr>
          <a:xfrm>
            <a:off x="9749117" y="1902629"/>
            <a:ext cx="389965" cy="0"/>
          </a:xfrm>
          <a:prstGeom prst="line">
            <a:avLst/>
          </a:prstGeom>
          <a:ln w="38100">
            <a:solidFill>
              <a:srgbClr val="00CCCC"/>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E7A7339-2AD7-4356-ED9E-C78BF8FCBE58}"/>
              </a:ext>
            </a:extLst>
          </p:cNvPr>
          <p:cNvCxnSpPr>
            <a:cxnSpLocks/>
          </p:cNvCxnSpPr>
          <p:nvPr/>
        </p:nvCxnSpPr>
        <p:spPr>
          <a:xfrm>
            <a:off x="9874623" y="2014688"/>
            <a:ext cx="143436" cy="0"/>
          </a:xfrm>
          <a:prstGeom prst="line">
            <a:avLst/>
          </a:prstGeom>
          <a:ln w="38100">
            <a:solidFill>
              <a:srgbClr val="00CCCC"/>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892346CD-DCA5-F6F2-3F65-701C9339463D}"/>
              </a:ext>
            </a:extLst>
          </p:cNvPr>
          <p:cNvSpPr txBox="1"/>
          <p:nvPr/>
        </p:nvSpPr>
        <p:spPr>
          <a:xfrm>
            <a:off x="11609715" y="3211773"/>
            <a:ext cx="1259945" cy="338554"/>
          </a:xfrm>
          <a:prstGeom prst="rect">
            <a:avLst/>
          </a:prstGeom>
          <a:noFill/>
        </p:spPr>
        <p:txBody>
          <a:bodyPr wrap="square" rtlCol="0">
            <a:spAutoFit/>
          </a:bodyPr>
          <a:lstStyle/>
          <a:p>
            <a:pPr algn="ctr"/>
            <a:r>
              <a:rPr lang="en-US" sz="1600" b="1" dirty="0">
                <a:solidFill>
                  <a:srgbClr val="009900"/>
                </a:solidFill>
              </a:rPr>
              <a:t>11,180 </a:t>
            </a:r>
            <a:r>
              <a:rPr lang="en-US" sz="1600" b="1" dirty="0" err="1">
                <a:solidFill>
                  <a:srgbClr val="009900"/>
                </a:solidFill>
              </a:rPr>
              <a:t>lb</a:t>
            </a:r>
            <a:r>
              <a:rPr lang="en-US" sz="1600" b="1" dirty="0">
                <a:solidFill>
                  <a:srgbClr val="009900"/>
                </a:solidFill>
              </a:rPr>
              <a:t> +</a:t>
            </a:r>
          </a:p>
        </p:txBody>
      </p:sp>
      <p:sp>
        <p:nvSpPr>
          <p:cNvPr id="45" name="Right Triangle 44">
            <a:extLst>
              <a:ext uri="{FF2B5EF4-FFF2-40B4-BE49-F238E27FC236}">
                <a16:creationId xmlns:a16="http://schemas.microsoft.com/office/drawing/2014/main" id="{D6AB1031-4C32-C69D-5EE8-E6982C7EAD33}"/>
              </a:ext>
            </a:extLst>
          </p:cNvPr>
          <p:cNvSpPr/>
          <p:nvPr/>
        </p:nvSpPr>
        <p:spPr>
          <a:xfrm rot="5400000">
            <a:off x="13280240" y="3809850"/>
            <a:ext cx="365760" cy="731520"/>
          </a:xfrm>
          <a:prstGeom prst="rtTriangl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1863D836-5583-13E0-ACFB-79A1C21C036B}"/>
              </a:ext>
            </a:extLst>
          </p:cNvPr>
          <p:cNvSpPr txBox="1"/>
          <p:nvPr/>
        </p:nvSpPr>
        <p:spPr>
          <a:xfrm>
            <a:off x="12869663" y="3670956"/>
            <a:ext cx="1057839" cy="338554"/>
          </a:xfrm>
          <a:prstGeom prst="rect">
            <a:avLst/>
          </a:prstGeom>
          <a:noFill/>
        </p:spPr>
        <p:txBody>
          <a:bodyPr wrap="square" rtlCol="0">
            <a:spAutoFit/>
          </a:bodyPr>
          <a:lstStyle/>
          <a:p>
            <a:pPr algn="ctr"/>
            <a:r>
              <a:rPr lang="en-US" sz="1600" b="1" dirty="0"/>
              <a:t>2</a:t>
            </a:r>
          </a:p>
        </p:txBody>
      </p:sp>
      <p:sp>
        <p:nvSpPr>
          <p:cNvPr id="47" name="TextBox 46">
            <a:extLst>
              <a:ext uri="{FF2B5EF4-FFF2-40B4-BE49-F238E27FC236}">
                <a16:creationId xmlns:a16="http://schemas.microsoft.com/office/drawing/2014/main" id="{7DA245C3-133A-7048-E7B0-0392565477E8}"/>
              </a:ext>
            </a:extLst>
          </p:cNvPr>
          <p:cNvSpPr txBox="1"/>
          <p:nvPr/>
        </p:nvSpPr>
        <p:spPr>
          <a:xfrm>
            <a:off x="12437105" y="3988791"/>
            <a:ext cx="1057839" cy="338554"/>
          </a:xfrm>
          <a:prstGeom prst="rect">
            <a:avLst/>
          </a:prstGeom>
          <a:noFill/>
        </p:spPr>
        <p:txBody>
          <a:bodyPr wrap="square" rtlCol="0">
            <a:spAutoFit/>
          </a:bodyPr>
          <a:lstStyle/>
          <a:p>
            <a:pPr algn="ctr"/>
            <a:r>
              <a:rPr lang="en-US" sz="1600" b="1" dirty="0"/>
              <a:t>1</a:t>
            </a:r>
          </a:p>
        </p:txBody>
      </p:sp>
      <p:cxnSp>
        <p:nvCxnSpPr>
          <p:cNvPr id="21" name="Straight Connector 20">
            <a:extLst>
              <a:ext uri="{FF2B5EF4-FFF2-40B4-BE49-F238E27FC236}">
                <a16:creationId xmlns:a16="http://schemas.microsoft.com/office/drawing/2014/main" id="{81B9C88A-416B-6AF9-E551-B09416C67F69}"/>
              </a:ext>
            </a:extLst>
          </p:cNvPr>
          <p:cNvCxnSpPr/>
          <p:nvPr/>
        </p:nvCxnSpPr>
        <p:spPr>
          <a:xfrm>
            <a:off x="9681882" y="5129920"/>
            <a:ext cx="6589059" cy="0"/>
          </a:xfrm>
          <a:prstGeom prst="line">
            <a:avLst/>
          </a:prstGeom>
          <a:ln w="762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3AA8DAA2-92D6-718A-A93D-5CE11BBC02D6}"/>
              </a:ext>
            </a:extLst>
          </p:cNvPr>
          <p:cNvSpPr txBox="1"/>
          <p:nvPr/>
        </p:nvSpPr>
        <p:spPr>
          <a:xfrm>
            <a:off x="9431280" y="8024292"/>
            <a:ext cx="6839661" cy="830997"/>
          </a:xfrm>
          <a:prstGeom prst="rect">
            <a:avLst/>
          </a:prstGeom>
          <a:noFill/>
        </p:spPr>
        <p:txBody>
          <a:bodyPr wrap="square" rtlCol="0">
            <a:spAutoFit/>
          </a:bodyPr>
          <a:lstStyle/>
          <a:p>
            <a:pPr algn="ctr"/>
            <a:r>
              <a:rPr lang="en-US" sz="1600" b="1" dirty="0"/>
              <a:t>With a FOS=1.5, a 3-plate helical screw in gravel and sand can restrain in excess of 16,600 </a:t>
            </a:r>
            <a:r>
              <a:rPr lang="en-US" sz="1600" b="1" dirty="0" err="1"/>
              <a:t>lb</a:t>
            </a:r>
            <a:r>
              <a:rPr lang="en-US" sz="1600" b="1" dirty="0"/>
              <a:t> force at 1H:2V in freshwater (if winched lines, design becomes limited by 10,000 </a:t>
            </a:r>
            <a:r>
              <a:rPr lang="en-US" sz="1600" b="1" dirty="0" err="1"/>
              <a:t>lb</a:t>
            </a:r>
            <a:r>
              <a:rPr lang="en-US" sz="1600" b="1" dirty="0"/>
              <a:t> holding capacity of standard winches)</a:t>
            </a:r>
          </a:p>
        </p:txBody>
      </p:sp>
      <p:pic>
        <p:nvPicPr>
          <p:cNvPr id="7" name="Picture 6">
            <a:extLst>
              <a:ext uri="{FF2B5EF4-FFF2-40B4-BE49-F238E27FC236}">
                <a16:creationId xmlns:a16="http://schemas.microsoft.com/office/drawing/2014/main" id="{415C24B5-B8E4-6772-F079-B4C31F0F17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289" t="5274" r="40853"/>
          <a:stretch/>
        </p:blipFill>
        <p:spPr>
          <a:xfrm>
            <a:off x="11902293" y="5309682"/>
            <a:ext cx="472681" cy="2507292"/>
          </a:xfrm>
          <a:prstGeom prst="rect">
            <a:avLst/>
          </a:prstGeom>
        </p:spPr>
      </p:pic>
      <p:cxnSp>
        <p:nvCxnSpPr>
          <p:cNvPr id="9" name="Straight Connector 8">
            <a:extLst>
              <a:ext uri="{FF2B5EF4-FFF2-40B4-BE49-F238E27FC236}">
                <a16:creationId xmlns:a16="http://schemas.microsoft.com/office/drawing/2014/main" id="{20C6AC76-3E8C-9A30-8B72-982A8B258673}"/>
              </a:ext>
            </a:extLst>
          </p:cNvPr>
          <p:cNvCxnSpPr>
            <a:cxnSpLocks/>
          </p:cNvCxnSpPr>
          <p:nvPr/>
        </p:nvCxnSpPr>
        <p:spPr>
          <a:xfrm>
            <a:off x="12138525" y="5042615"/>
            <a:ext cx="0" cy="2519327"/>
          </a:xfrm>
          <a:prstGeom prst="line">
            <a:avLst/>
          </a:prstGeom>
          <a:ln w="825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166343E-DB80-0487-9BCF-F3DDDD9D8A33}"/>
              </a:ext>
            </a:extLst>
          </p:cNvPr>
          <p:cNvCxnSpPr>
            <a:cxnSpLocks/>
          </p:cNvCxnSpPr>
          <p:nvPr/>
        </p:nvCxnSpPr>
        <p:spPr>
          <a:xfrm>
            <a:off x="11175999" y="5198302"/>
            <a:ext cx="769836" cy="2233011"/>
          </a:xfrm>
          <a:prstGeom prst="line">
            <a:avLst/>
          </a:prstGeom>
          <a:ln>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BCED978-F85A-FC4A-247D-EE9DA3E0A227}"/>
              </a:ext>
            </a:extLst>
          </p:cNvPr>
          <p:cNvCxnSpPr>
            <a:cxnSpLocks/>
          </p:cNvCxnSpPr>
          <p:nvPr/>
        </p:nvCxnSpPr>
        <p:spPr>
          <a:xfrm flipH="1">
            <a:off x="12278973" y="5148891"/>
            <a:ext cx="814970" cy="2274031"/>
          </a:xfrm>
          <a:prstGeom prst="line">
            <a:avLst/>
          </a:prstGeom>
          <a:ln>
            <a:solidFill>
              <a:srgbClr val="FF0000"/>
            </a:solidFill>
            <a:prstDash val="dashDot"/>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D50FD3D-9AF9-9570-6AA0-0C6676870A64}"/>
              </a:ext>
            </a:extLst>
          </p:cNvPr>
          <p:cNvSpPr txBox="1"/>
          <p:nvPr/>
        </p:nvSpPr>
        <p:spPr>
          <a:xfrm>
            <a:off x="14078597" y="1471104"/>
            <a:ext cx="1057839" cy="338554"/>
          </a:xfrm>
          <a:prstGeom prst="rect">
            <a:avLst/>
          </a:prstGeom>
          <a:noFill/>
        </p:spPr>
        <p:txBody>
          <a:bodyPr wrap="square" rtlCol="0">
            <a:spAutoFit/>
          </a:bodyPr>
          <a:lstStyle/>
          <a:p>
            <a:pPr algn="ctr"/>
            <a:r>
              <a:rPr lang="en-US" sz="1600" b="1" dirty="0">
                <a:solidFill>
                  <a:srgbClr val="009900"/>
                </a:solidFill>
              </a:rPr>
              <a:t>22,361 </a:t>
            </a:r>
            <a:r>
              <a:rPr lang="en-US" sz="1600" b="1" dirty="0" err="1">
                <a:solidFill>
                  <a:srgbClr val="009900"/>
                </a:solidFill>
              </a:rPr>
              <a:t>lb</a:t>
            </a:r>
            <a:endParaRPr lang="en-US" sz="1600" b="1" dirty="0">
              <a:solidFill>
                <a:srgbClr val="009900"/>
              </a:solidFill>
            </a:endParaRPr>
          </a:p>
        </p:txBody>
      </p:sp>
      <p:cxnSp>
        <p:nvCxnSpPr>
          <p:cNvPr id="5" name="Straight Connector 4">
            <a:extLst>
              <a:ext uri="{FF2B5EF4-FFF2-40B4-BE49-F238E27FC236}">
                <a16:creationId xmlns:a16="http://schemas.microsoft.com/office/drawing/2014/main" id="{8AF21D9C-3D8F-2B67-EF15-78379C7F284A}"/>
              </a:ext>
            </a:extLst>
          </p:cNvPr>
          <p:cNvCxnSpPr>
            <a:cxnSpLocks/>
          </p:cNvCxnSpPr>
          <p:nvPr/>
        </p:nvCxnSpPr>
        <p:spPr>
          <a:xfrm flipV="1">
            <a:off x="15136290" y="1697256"/>
            <a:ext cx="898250" cy="472187"/>
          </a:xfrm>
          <a:prstGeom prst="line">
            <a:avLst/>
          </a:prstGeom>
          <a:ln w="38100">
            <a:solidFill>
              <a:srgbClr val="0099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BCA6006A-E0A0-1374-243F-6C49F86CC0B4}"/>
              </a:ext>
            </a:extLst>
          </p:cNvPr>
          <p:cNvCxnSpPr>
            <a:cxnSpLocks/>
          </p:cNvCxnSpPr>
          <p:nvPr/>
        </p:nvCxnSpPr>
        <p:spPr>
          <a:xfrm>
            <a:off x="15078165" y="1654716"/>
            <a:ext cx="1005840" cy="0"/>
          </a:xfrm>
          <a:prstGeom prst="straightConnector1">
            <a:avLst/>
          </a:prstGeom>
          <a:ln w="38100">
            <a:solidFill>
              <a:srgbClr val="009900"/>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54E786A-39D8-A5D8-C1F0-8EAB0F7F011B}"/>
              </a:ext>
            </a:extLst>
          </p:cNvPr>
          <p:cNvCxnSpPr>
            <a:cxnSpLocks/>
          </p:cNvCxnSpPr>
          <p:nvPr/>
        </p:nvCxnSpPr>
        <p:spPr>
          <a:xfrm flipV="1">
            <a:off x="16113592" y="1666992"/>
            <a:ext cx="0" cy="548640"/>
          </a:xfrm>
          <a:prstGeom prst="straightConnector1">
            <a:avLst/>
          </a:prstGeom>
          <a:ln w="38100">
            <a:solidFill>
              <a:srgbClr val="009900"/>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B65F79D-A915-4AA2-9004-93D5A7B1D22C}"/>
              </a:ext>
            </a:extLst>
          </p:cNvPr>
          <p:cNvSpPr txBox="1"/>
          <p:nvPr/>
        </p:nvSpPr>
        <p:spPr>
          <a:xfrm>
            <a:off x="14170939" y="2089185"/>
            <a:ext cx="1057839" cy="338554"/>
          </a:xfrm>
          <a:prstGeom prst="rect">
            <a:avLst/>
          </a:prstGeom>
          <a:noFill/>
        </p:spPr>
        <p:txBody>
          <a:bodyPr wrap="square" rtlCol="0">
            <a:spAutoFit/>
          </a:bodyPr>
          <a:lstStyle/>
          <a:p>
            <a:pPr algn="ctr"/>
            <a:r>
              <a:rPr lang="en-US" sz="1600" b="1" dirty="0">
                <a:solidFill>
                  <a:srgbClr val="009900"/>
                </a:solidFill>
              </a:rPr>
              <a:t>25,000 </a:t>
            </a:r>
            <a:r>
              <a:rPr lang="en-US" sz="1600" b="1" dirty="0" err="1">
                <a:solidFill>
                  <a:srgbClr val="009900"/>
                </a:solidFill>
              </a:rPr>
              <a:t>lb</a:t>
            </a:r>
            <a:endParaRPr lang="en-US" sz="1600" b="1" dirty="0">
              <a:solidFill>
                <a:srgbClr val="009900"/>
              </a:solidFill>
            </a:endParaRPr>
          </a:p>
        </p:txBody>
      </p:sp>
      <p:sp>
        <p:nvSpPr>
          <p:cNvPr id="11" name="TextBox 10">
            <a:extLst>
              <a:ext uri="{FF2B5EF4-FFF2-40B4-BE49-F238E27FC236}">
                <a16:creationId xmlns:a16="http://schemas.microsoft.com/office/drawing/2014/main" id="{18F89C6F-42D3-BA1B-5310-0BF2F5C0671C}"/>
              </a:ext>
            </a:extLst>
          </p:cNvPr>
          <p:cNvSpPr txBox="1"/>
          <p:nvPr/>
        </p:nvSpPr>
        <p:spPr>
          <a:xfrm>
            <a:off x="15565746" y="2280687"/>
            <a:ext cx="1057839" cy="338554"/>
          </a:xfrm>
          <a:prstGeom prst="rect">
            <a:avLst/>
          </a:prstGeom>
          <a:noFill/>
        </p:spPr>
        <p:txBody>
          <a:bodyPr wrap="square" rtlCol="0">
            <a:spAutoFit/>
          </a:bodyPr>
          <a:lstStyle/>
          <a:p>
            <a:pPr algn="ctr"/>
            <a:r>
              <a:rPr lang="en-US" sz="1600" b="1" dirty="0">
                <a:solidFill>
                  <a:srgbClr val="009900"/>
                </a:solidFill>
              </a:rPr>
              <a:t>11,180 </a:t>
            </a:r>
            <a:r>
              <a:rPr lang="en-US" sz="1600" b="1" dirty="0" err="1">
                <a:solidFill>
                  <a:srgbClr val="009900"/>
                </a:solidFill>
              </a:rPr>
              <a:t>lb</a:t>
            </a:r>
            <a:endParaRPr lang="en-US" sz="1600" b="1" dirty="0">
              <a:solidFill>
                <a:srgbClr val="009900"/>
              </a:solidFill>
            </a:endParaRPr>
          </a:p>
        </p:txBody>
      </p:sp>
      <p:sp>
        <p:nvSpPr>
          <p:cNvPr id="17" name="TextBox 16">
            <a:extLst>
              <a:ext uri="{FF2B5EF4-FFF2-40B4-BE49-F238E27FC236}">
                <a16:creationId xmlns:a16="http://schemas.microsoft.com/office/drawing/2014/main" id="{845209E6-EB13-FE03-9EE7-FFC3B55393E0}"/>
              </a:ext>
            </a:extLst>
          </p:cNvPr>
          <p:cNvSpPr txBox="1"/>
          <p:nvPr/>
        </p:nvSpPr>
        <p:spPr>
          <a:xfrm>
            <a:off x="10018059" y="2572277"/>
            <a:ext cx="3657600" cy="584775"/>
          </a:xfrm>
          <a:prstGeom prst="rect">
            <a:avLst/>
          </a:prstGeom>
          <a:noFill/>
        </p:spPr>
        <p:txBody>
          <a:bodyPr wrap="square" rtlCol="0">
            <a:spAutoFit/>
          </a:bodyPr>
          <a:lstStyle/>
          <a:p>
            <a:pPr algn="ctr"/>
            <a:r>
              <a:rPr lang="en-US" sz="1600" b="1" dirty="0"/>
              <a:t>* This approximated example is maximum amount excluding any F.O.S.*</a:t>
            </a:r>
          </a:p>
        </p:txBody>
      </p:sp>
      <p:sp>
        <p:nvSpPr>
          <p:cNvPr id="19" name="Slide Number Placeholder 1">
            <a:extLst>
              <a:ext uri="{FF2B5EF4-FFF2-40B4-BE49-F238E27FC236}">
                <a16:creationId xmlns:a16="http://schemas.microsoft.com/office/drawing/2014/main" id="{F5EECEF8-610B-AAD1-8DB1-C17701FF21B9}"/>
              </a:ext>
            </a:extLst>
          </p:cNvPr>
          <p:cNvSpPr>
            <a:spLocks noGrp="1"/>
          </p:cNvSpPr>
          <p:nvPr>
            <p:ph type="sldNum" sz="quarter" idx="4"/>
          </p:nvPr>
        </p:nvSpPr>
        <p:spPr>
          <a:xfrm>
            <a:off x="13253300" y="9250052"/>
            <a:ext cx="3841749" cy="511175"/>
          </a:xfrm>
        </p:spPr>
        <p:txBody>
          <a:bodyPr/>
          <a:lstStyle/>
          <a:p>
            <a:fld id="{7E1E7F26-11EC-4543-AC24-E609449627D1}" type="slidenum">
              <a:rPr lang="en-GB" smtClean="0"/>
              <a:pPr/>
              <a:t>15</a:t>
            </a:fld>
            <a:endParaRPr lang="en-GB" dirty="0"/>
          </a:p>
        </p:txBody>
      </p:sp>
    </p:spTree>
    <p:extLst>
      <p:ext uri="{BB962C8B-B14F-4D97-AF65-F5344CB8AC3E}">
        <p14:creationId xmlns:p14="http://schemas.microsoft.com/office/powerpoint/2010/main" val="3379522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1B387-DF2C-6568-10D7-7905D9F27889}"/>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37E76C78-5489-3053-7254-EA819C4F83E1}"/>
              </a:ext>
            </a:extLst>
          </p:cNvPr>
          <p:cNvPicPr>
            <a:picLocks noChangeAspect="1"/>
          </p:cNvPicPr>
          <p:nvPr/>
        </p:nvPicPr>
        <p:blipFill>
          <a:blip r:embed="rId3"/>
          <a:stretch>
            <a:fillRect/>
          </a:stretch>
        </p:blipFill>
        <p:spPr>
          <a:xfrm rot="1663714">
            <a:off x="10346986" y="6218382"/>
            <a:ext cx="5706271" cy="3286584"/>
          </a:xfrm>
          <a:prstGeom prst="rect">
            <a:avLst/>
          </a:prstGeom>
        </p:spPr>
      </p:pic>
      <p:pic>
        <p:nvPicPr>
          <p:cNvPr id="9" name="Picture 8" descr="A person sitting on a dock&#10;&#10;Description automatically generated">
            <a:extLst>
              <a:ext uri="{FF2B5EF4-FFF2-40B4-BE49-F238E27FC236}">
                <a16:creationId xmlns:a16="http://schemas.microsoft.com/office/drawing/2014/main" id="{B36B282A-C973-B43D-3014-04AF5542FC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47995" y="941039"/>
            <a:ext cx="7721600" cy="4343400"/>
          </a:xfrm>
          <a:prstGeom prst="rect">
            <a:avLst/>
          </a:prstGeom>
        </p:spPr>
      </p:pic>
      <p:sp>
        <p:nvSpPr>
          <p:cNvPr id="3" name="Rectangle 2">
            <a:extLst>
              <a:ext uri="{FF2B5EF4-FFF2-40B4-BE49-F238E27FC236}">
                <a16:creationId xmlns:a16="http://schemas.microsoft.com/office/drawing/2014/main" id="{BCF6AF71-1033-DFE8-818A-6A5F1E5FC7F6}"/>
              </a:ext>
            </a:extLst>
          </p:cNvPr>
          <p:cNvSpPr/>
          <p:nvPr/>
        </p:nvSpPr>
        <p:spPr>
          <a:xfrm>
            <a:off x="4631966" y="-1"/>
            <a:ext cx="12436834" cy="53788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91343" tIns="45672" rIns="91343" bIns="45672" rtlCol="0" anchor="ctr"/>
          <a:lstStyle/>
          <a:p>
            <a:pPr algn="r"/>
            <a:r>
              <a:rPr lang="en-US" sz="3000" b="1" dirty="0">
                <a:solidFill>
                  <a:schemeClr val="bg1"/>
                </a:solidFill>
              </a:rPr>
              <a:t>MOORING LINES</a:t>
            </a:r>
          </a:p>
        </p:txBody>
      </p:sp>
      <p:sp>
        <p:nvSpPr>
          <p:cNvPr id="2" name="TextBox 1">
            <a:extLst>
              <a:ext uri="{FF2B5EF4-FFF2-40B4-BE49-F238E27FC236}">
                <a16:creationId xmlns:a16="http://schemas.microsoft.com/office/drawing/2014/main" id="{D95BC2CF-7253-9982-2747-D993F1B66DE7}"/>
              </a:ext>
            </a:extLst>
          </p:cNvPr>
          <p:cNvSpPr txBox="1"/>
          <p:nvPr/>
        </p:nvSpPr>
        <p:spPr>
          <a:xfrm>
            <a:off x="189524" y="1413813"/>
            <a:ext cx="8736761" cy="6863417"/>
          </a:xfrm>
          <a:prstGeom prst="rect">
            <a:avLst/>
          </a:prstGeom>
          <a:noFill/>
        </p:spPr>
        <p:txBody>
          <a:bodyPr wrap="square">
            <a:spAutoFit/>
          </a:bodyPr>
          <a:lstStyle/>
          <a:p>
            <a:pPr fontAlgn="t">
              <a:spcBef>
                <a:spcPts val="600"/>
              </a:spcBef>
              <a:spcAft>
                <a:spcPts val="600"/>
              </a:spcAft>
            </a:pPr>
            <a:r>
              <a:rPr lang="en-US" sz="2000" dirty="0">
                <a:solidFill>
                  <a:srgbClr val="333333"/>
                </a:solidFill>
                <a:latin typeface="+mj-lt"/>
              </a:rPr>
              <a:t>Mooring Line Options:	</a:t>
            </a:r>
          </a:p>
          <a:p>
            <a:pPr marL="342900" indent="-342900" fontAlgn="t">
              <a:spcBef>
                <a:spcPts val="600"/>
              </a:spcBef>
              <a:spcAft>
                <a:spcPts val="600"/>
              </a:spcAft>
              <a:buFont typeface="Arial" panose="020B0604020202020204" pitchFamily="34" charset="0"/>
              <a:buChar char="•"/>
            </a:pPr>
            <a:r>
              <a:rPr lang="en-US" sz="2000" dirty="0">
                <a:solidFill>
                  <a:srgbClr val="333333"/>
                </a:solidFill>
                <a:latin typeface="+mj-lt"/>
              </a:rPr>
              <a:t>Cable, Chain, Rope (with or without winch)</a:t>
            </a:r>
          </a:p>
          <a:p>
            <a:pPr marL="982405" lvl="1" indent="-342900" fontAlgn="t">
              <a:spcBef>
                <a:spcPts val="600"/>
              </a:spcBef>
              <a:spcAft>
                <a:spcPts val="600"/>
              </a:spcAft>
              <a:buFont typeface="Arial" panose="020B0604020202020204" pitchFamily="34" charset="0"/>
              <a:buChar char="•"/>
            </a:pPr>
            <a:r>
              <a:rPr lang="en-US" sz="2000" dirty="0">
                <a:solidFill>
                  <a:srgbClr val="333333"/>
                </a:solidFill>
                <a:latin typeface="+mj-lt"/>
              </a:rPr>
              <a:t>Corrosion issues a concern</a:t>
            </a:r>
          </a:p>
          <a:p>
            <a:pPr marL="982405" lvl="1" indent="-342900" fontAlgn="t">
              <a:spcBef>
                <a:spcPts val="600"/>
              </a:spcBef>
              <a:spcAft>
                <a:spcPts val="600"/>
              </a:spcAft>
              <a:buFont typeface="Arial" panose="020B0604020202020204" pitchFamily="34" charset="0"/>
              <a:buChar char="•"/>
            </a:pPr>
            <a:r>
              <a:rPr lang="en-US" altLang="en-US" sz="2000" dirty="0">
                <a:solidFill>
                  <a:srgbClr val="333333"/>
                </a:solidFill>
                <a:latin typeface="+mj-lt"/>
                <a:ea typeface="Times New Roman" panose="02020603050405020304" pitchFamily="18" charset="0"/>
                <a:cs typeface="Aptos" panose="020B0004020202020204" pitchFamily="34" charset="0"/>
              </a:rPr>
              <a:t>Advances in s</a:t>
            </a:r>
            <a:r>
              <a:rPr lang="en-US" altLang="en-US" sz="2000" dirty="0">
                <a:latin typeface="+mj-lt"/>
                <a:ea typeface="Times New Roman" panose="02020603050405020304" pitchFamily="18" charset="0"/>
                <a:cs typeface="Aptos" panose="020B0004020202020204" pitchFamily="34" charset="0"/>
              </a:rPr>
              <a:t>ynthetic rope (e.g., Honeywell Spectra, </a:t>
            </a:r>
            <a:r>
              <a:rPr lang="en-US" altLang="en-US" sz="2000" dirty="0" err="1">
                <a:latin typeface="+mj-lt"/>
                <a:ea typeface="Times New Roman" panose="02020603050405020304" pitchFamily="18" charset="0"/>
                <a:cs typeface="Aptos" panose="020B0004020202020204" pitchFamily="34" charset="0"/>
              </a:rPr>
              <a:t>Dyneema</a:t>
            </a:r>
            <a:r>
              <a:rPr lang="en-US" altLang="en-US" sz="2000" dirty="0">
                <a:latin typeface="+mj-lt"/>
                <a:ea typeface="Times New Roman" panose="02020603050405020304" pitchFamily="18" charset="0"/>
                <a:cs typeface="Aptos" panose="020B0004020202020204" pitchFamily="34" charset="0"/>
              </a:rPr>
              <a:t>, </a:t>
            </a:r>
            <a:r>
              <a:rPr lang="en-US" altLang="en-US" sz="2000" dirty="0" err="1">
                <a:latin typeface="+mj-lt"/>
                <a:ea typeface="Times New Roman" panose="02020603050405020304" pitchFamily="18" charset="0"/>
                <a:cs typeface="Aptos" panose="020B0004020202020204" pitchFamily="34" charset="0"/>
              </a:rPr>
              <a:t>etc</a:t>
            </a:r>
            <a:r>
              <a:rPr lang="en-US" altLang="en-US" sz="2000" dirty="0">
                <a:latin typeface="+mj-lt"/>
                <a:ea typeface="Times New Roman" panose="02020603050405020304" pitchFamily="18" charset="0"/>
                <a:cs typeface="Aptos" panose="020B0004020202020204" pitchFamily="34" charset="0"/>
              </a:rPr>
              <a:t>) </a:t>
            </a:r>
          </a:p>
          <a:p>
            <a:pPr marL="342900" indent="-342900" fontAlgn="t">
              <a:spcBef>
                <a:spcPts val="600"/>
              </a:spcBef>
              <a:spcAft>
                <a:spcPts val="600"/>
              </a:spcAft>
              <a:buFont typeface="Arial" panose="020B0604020202020204" pitchFamily="34" charset="0"/>
              <a:buChar char="•"/>
            </a:pPr>
            <a:r>
              <a:rPr lang="en-US" sz="2000" dirty="0">
                <a:solidFill>
                  <a:srgbClr val="333333"/>
                </a:solidFill>
                <a:latin typeface="+mj-lt"/>
              </a:rPr>
              <a:t>Elastic Rodes (</a:t>
            </a:r>
            <a:r>
              <a:rPr lang="en-US" sz="2000" dirty="0" err="1">
                <a:solidFill>
                  <a:srgbClr val="333333"/>
                </a:solidFill>
                <a:latin typeface="+mj-lt"/>
              </a:rPr>
              <a:t>Hazelett</a:t>
            </a:r>
            <a:r>
              <a:rPr lang="en-US" sz="2000" dirty="0">
                <a:solidFill>
                  <a:srgbClr val="333333"/>
                </a:solidFill>
                <a:latin typeface="+mj-lt"/>
              </a:rPr>
              <a:t>, </a:t>
            </a:r>
            <a:r>
              <a:rPr lang="en-US" sz="2000" dirty="0" err="1">
                <a:solidFill>
                  <a:srgbClr val="333333"/>
                </a:solidFill>
                <a:latin typeface="+mj-lt"/>
              </a:rPr>
              <a:t>Seaflex</a:t>
            </a:r>
            <a:r>
              <a:rPr lang="en-US" sz="2000" dirty="0">
                <a:solidFill>
                  <a:srgbClr val="333333"/>
                </a:solidFill>
                <a:latin typeface="+mj-lt"/>
              </a:rPr>
              <a:t>, </a:t>
            </a:r>
            <a:r>
              <a:rPr lang="en-US" sz="2000" dirty="0" err="1">
                <a:solidFill>
                  <a:srgbClr val="333333"/>
                </a:solidFill>
                <a:latin typeface="+mj-lt"/>
              </a:rPr>
              <a:t>Supflex</a:t>
            </a:r>
            <a:r>
              <a:rPr lang="en-US" sz="2000" dirty="0">
                <a:solidFill>
                  <a:srgbClr val="333333"/>
                </a:solidFill>
                <a:latin typeface="+mj-lt"/>
              </a:rPr>
              <a:t>, Ocean Spring, </a:t>
            </a:r>
            <a:r>
              <a:rPr lang="en-US" sz="2000" dirty="0" err="1">
                <a:solidFill>
                  <a:srgbClr val="333333"/>
                </a:solidFill>
                <a:latin typeface="+mj-lt"/>
              </a:rPr>
              <a:t>etc</a:t>
            </a:r>
            <a:r>
              <a:rPr lang="en-US" sz="2000" dirty="0">
                <a:solidFill>
                  <a:srgbClr val="333333"/>
                </a:solidFill>
                <a:latin typeface="+mj-lt"/>
              </a:rPr>
              <a:t>)</a:t>
            </a:r>
          </a:p>
          <a:p>
            <a:pPr marL="982405" lvl="1" indent="-342900" fontAlgn="t">
              <a:spcBef>
                <a:spcPts val="600"/>
              </a:spcBef>
              <a:spcAft>
                <a:spcPts val="600"/>
              </a:spcAft>
              <a:buFont typeface="Arial" panose="020B0604020202020204" pitchFamily="34" charset="0"/>
              <a:buChar char="•"/>
            </a:pPr>
            <a:r>
              <a:rPr lang="en-US" sz="2000" dirty="0">
                <a:solidFill>
                  <a:srgbClr val="333333"/>
                </a:solidFill>
                <a:latin typeface="+mj-lt"/>
              </a:rPr>
              <a:t>Keep mooring lines in tension through varying water level stages</a:t>
            </a:r>
          </a:p>
          <a:p>
            <a:pPr marL="982405" lvl="1" indent="-342900" fontAlgn="t">
              <a:spcBef>
                <a:spcPts val="600"/>
              </a:spcBef>
              <a:spcAft>
                <a:spcPts val="600"/>
              </a:spcAft>
              <a:buFont typeface="Arial" panose="020B0604020202020204" pitchFamily="34" charset="0"/>
              <a:buChar char="•"/>
            </a:pPr>
            <a:r>
              <a:rPr lang="en-US" sz="2000" dirty="0">
                <a:solidFill>
                  <a:srgbClr val="333333"/>
                </a:solidFill>
                <a:latin typeface="+mj-lt"/>
              </a:rPr>
              <a:t>Elastic </a:t>
            </a:r>
            <a:r>
              <a:rPr lang="en-US" sz="2000" dirty="0" err="1">
                <a:solidFill>
                  <a:srgbClr val="333333"/>
                </a:solidFill>
                <a:latin typeface="+mj-lt"/>
              </a:rPr>
              <a:t>rodes</a:t>
            </a:r>
            <a:r>
              <a:rPr lang="en-US" sz="2000" dirty="0">
                <a:solidFill>
                  <a:srgbClr val="333333"/>
                </a:solidFill>
                <a:latin typeface="+mj-lt"/>
              </a:rPr>
              <a:t> can offer SOME wave load reduction</a:t>
            </a:r>
          </a:p>
          <a:p>
            <a:pPr marL="342900" indent="-342900" fontAlgn="t">
              <a:spcBef>
                <a:spcPts val="600"/>
              </a:spcBef>
              <a:spcAft>
                <a:spcPts val="600"/>
              </a:spcAft>
              <a:buFont typeface="Arial" panose="020B0604020202020204" pitchFamily="34" charset="0"/>
              <a:buChar char="•"/>
            </a:pPr>
            <a:r>
              <a:rPr lang="en-US" sz="2000" dirty="0">
                <a:solidFill>
                  <a:srgbClr val="333333"/>
                </a:solidFill>
                <a:latin typeface="+mj-lt"/>
              </a:rPr>
              <a:t>Combination (e.g., rope then chain to chain catch)</a:t>
            </a:r>
          </a:p>
          <a:p>
            <a:pPr algn="l" fontAlgn="t">
              <a:spcBef>
                <a:spcPts val="600"/>
              </a:spcBef>
              <a:spcAft>
                <a:spcPts val="600"/>
              </a:spcAft>
            </a:pPr>
            <a:r>
              <a:rPr lang="en-US" sz="2000" dirty="0">
                <a:solidFill>
                  <a:srgbClr val="333333"/>
                </a:solidFill>
                <a:latin typeface="+mj-lt"/>
              </a:rPr>
              <a:t>Are Mooring Line Adjustments Needed:</a:t>
            </a:r>
          </a:p>
          <a:p>
            <a:pPr marL="342900" indent="-342900" algn="l" fontAlgn="t">
              <a:spcBef>
                <a:spcPts val="600"/>
              </a:spcBef>
              <a:spcAft>
                <a:spcPts val="600"/>
              </a:spcAft>
              <a:buFont typeface="Arial" panose="020B0604020202020204" pitchFamily="34" charset="0"/>
              <a:buChar char="•"/>
            </a:pPr>
            <a:r>
              <a:rPr lang="en-US" sz="2000" dirty="0">
                <a:solidFill>
                  <a:srgbClr val="333333"/>
                </a:solidFill>
                <a:latin typeface="+mj-lt"/>
              </a:rPr>
              <a:t>Most standard winches are 10,000 </a:t>
            </a:r>
            <a:r>
              <a:rPr lang="en-US" sz="2000" dirty="0" err="1">
                <a:solidFill>
                  <a:srgbClr val="333333"/>
                </a:solidFill>
                <a:latin typeface="+mj-lt"/>
              </a:rPr>
              <a:t>lb</a:t>
            </a:r>
            <a:r>
              <a:rPr lang="en-US" sz="2000" dirty="0">
                <a:solidFill>
                  <a:srgbClr val="333333"/>
                </a:solidFill>
                <a:latin typeface="+mj-lt"/>
              </a:rPr>
              <a:t> holding capacity which may then be the limitation on </a:t>
            </a:r>
            <a:r>
              <a:rPr lang="en-US" sz="2000" b="0" i="0" dirty="0">
                <a:solidFill>
                  <a:srgbClr val="333333"/>
                </a:solidFill>
                <a:effectLst/>
                <a:latin typeface="+mj-lt"/>
              </a:rPr>
              <a:t>anchor capacity</a:t>
            </a:r>
          </a:p>
          <a:p>
            <a:pPr marL="342900" indent="-342900" algn="l" fontAlgn="t">
              <a:spcBef>
                <a:spcPts val="600"/>
              </a:spcBef>
              <a:spcAft>
                <a:spcPts val="600"/>
              </a:spcAft>
              <a:buFont typeface="Arial" panose="020B0604020202020204" pitchFamily="34" charset="0"/>
              <a:buChar char="•"/>
            </a:pPr>
            <a:r>
              <a:rPr lang="en-US" sz="2000" b="0" i="0" dirty="0">
                <a:solidFill>
                  <a:srgbClr val="333333"/>
                </a:solidFill>
                <a:effectLst/>
                <a:latin typeface="+mj-lt"/>
              </a:rPr>
              <a:t>Remove winches and install chain catches, rope cleats, or similar connections to increase connection capacity </a:t>
            </a:r>
            <a:r>
              <a:rPr lang="en-US" sz="2000" dirty="0">
                <a:solidFill>
                  <a:srgbClr val="333333"/>
                </a:solidFill>
                <a:latin typeface="+mj-lt"/>
              </a:rPr>
              <a:t>which would then</a:t>
            </a:r>
            <a:r>
              <a:rPr lang="en-US" sz="2000" b="0" i="0" dirty="0">
                <a:solidFill>
                  <a:srgbClr val="333333"/>
                </a:solidFill>
                <a:effectLst/>
                <a:latin typeface="+mj-lt"/>
              </a:rPr>
              <a:t> increase anchor capacity</a:t>
            </a:r>
          </a:p>
          <a:p>
            <a:pPr marL="342900" indent="-342900" fontAlgn="t">
              <a:spcBef>
                <a:spcPts val="600"/>
              </a:spcBef>
              <a:spcAft>
                <a:spcPts val="600"/>
              </a:spcAft>
              <a:buFont typeface="Arial" panose="020B0604020202020204" pitchFamily="34" charset="0"/>
              <a:buChar char="•"/>
            </a:pPr>
            <a:r>
              <a:rPr lang="en-US" sz="2000" b="0" i="0" dirty="0">
                <a:solidFill>
                  <a:srgbClr val="333333"/>
                </a:solidFill>
                <a:effectLst/>
                <a:latin typeface="+mj-lt"/>
              </a:rPr>
              <a:t>Remove winches and install elastic </a:t>
            </a:r>
            <a:r>
              <a:rPr lang="en-US" sz="2000" b="0" i="0" dirty="0" err="1">
                <a:solidFill>
                  <a:srgbClr val="333333"/>
                </a:solidFill>
                <a:effectLst/>
                <a:latin typeface="+mj-lt"/>
              </a:rPr>
              <a:t>rodes</a:t>
            </a:r>
            <a:r>
              <a:rPr lang="en-US" sz="2000" b="0" i="0" dirty="0">
                <a:solidFill>
                  <a:srgbClr val="333333"/>
                </a:solidFill>
                <a:effectLst/>
                <a:latin typeface="+mj-lt"/>
              </a:rPr>
              <a:t> to eliminate and/or minimize frequency of line adjustments</a:t>
            </a:r>
          </a:p>
          <a:p>
            <a:pPr marL="342900" indent="-342900" algn="l" fontAlgn="t">
              <a:spcBef>
                <a:spcPts val="600"/>
              </a:spcBef>
              <a:spcAft>
                <a:spcPts val="600"/>
              </a:spcAft>
              <a:buFont typeface="Arial" panose="020B0604020202020204" pitchFamily="34" charset="0"/>
              <a:buChar char="•"/>
            </a:pPr>
            <a:endParaRPr lang="en-US" sz="2000" b="0" i="0" dirty="0">
              <a:solidFill>
                <a:srgbClr val="333333"/>
              </a:solidFill>
              <a:effectLst/>
              <a:latin typeface="+mj-lt"/>
            </a:endParaRPr>
          </a:p>
        </p:txBody>
      </p:sp>
      <p:grpSp>
        <p:nvGrpSpPr>
          <p:cNvPr id="5" name="Group 4">
            <a:extLst>
              <a:ext uri="{FF2B5EF4-FFF2-40B4-BE49-F238E27FC236}">
                <a16:creationId xmlns:a16="http://schemas.microsoft.com/office/drawing/2014/main" id="{06005C55-DA1E-2516-70BF-BB8E3605826E}"/>
              </a:ext>
            </a:extLst>
          </p:cNvPr>
          <p:cNvGrpSpPr/>
          <p:nvPr/>
        </p:nvGrpSpPr>
        <p:grpSpPr>
          <a:xfrm>
            <a:off x="13200120" y="1018144"/>
            <a:ext cx="3746550" cy="2522955"/>
            <a:chOff x="11066593" y="5204012"/>
            <a:chExt cx="5283440" cy="3589227"/>
          </a:xfrm>
        </p:grpSpPr>
        <p:pic>
          <p:nvPicPr>
            <p:cNvPr id="20" name="Picture 19">
              <a:extLst>
                <a:ext uri="{FF2B5EF4-FFF2-40B4-BE49-F238E27FC236}">
                  <a16:creationId xmlns:a16="http://schemas.microsoft.com/office/drawing/2014/main" id="{F8016431-9FF8-F045-3D97-005F8B4ABC2B}"/>
                </a:ext>
              </a:extLst>
            </p:cNvPr>
            <p:cNvPicPr>
              <a:picLocks noChangeAspect="1"/>
            </p:cNvPicPr>
            <p:nvPr/>
          </p:nvPicPr>
          <p:blipFill>
            <a:blip r:embed="rId5"/>
            <a:srcRect l="3370" t="51820" r="53281"/>
            <a:stretch/>
          </p:blipFill>
          <p:spPr>
            <a:xfrm>
              <a:off x="11066593" y="5204012"/>
              <a:ext cx="5283440" cy="3589227"/>
            </a:xfrm>
            <a:prstGeom prst="rect">
              <a:avLst/>
            </a:prstGeom>
          </p:spPr>
        </p:pic>
        <p:sp>
          <p:nvSpPr>
            <p:cNvPr id="4" name="TextBox 3">
              <a:extLst>
                <a:ext uri="{FF2B5EF4-FFF2-40B4-BE49-F238E27FC236}">
                  <a16:creationId xmlns:a16="http://schemas.microsoft.com/office/drawing/2014/main" id="{E8078073-DFC9-6C27-8B09-0355C8FB72A7}"/>
                </a:ext>
              </a:extLst>
            </p:cNvPr>
            <p:cNvSpPr txBox="1"/>
            <p:nvPr/>
          </p:nvSpPr>
          <p:spPr>
            <a:xfrm>
              <a:off x="12425082" y="8423907"/>
              <a:ext cx="3025588" cy="369332"/>
            </a:xfrm>
            <a:prstGeom prst="rect">
              <a:avLst/>
            </a:prstGeom>
            <a:solidFill>
              <a:schemeClr val="bg1"/>
            </a:solidFill>
          </p:spPr>
          <p:txBody>
            <a:bodyPr wrap="square" rtlCol="0">
              <a:spAutoFit/>
            </a:bodyPr>
            <a:lstStyle/>
            <a:p>
              <a:pPr algn="ctr"/>
              <a:r>
                <a:rPr lang="en-US" sz="1800" b="1" dirty="0"/>
                <a:t>Chain or Cable</a:t>
              </a:r>
            </a:p>
          </p:txBody>
        </p:sp>
      </p:grpSp>
      <p:grpSp>
        <p:nvGrpSpPr>
          <p:cNvPr id="11" name="Group 10">
            <a:extLst>
              <a:ext uri="{FF2B5EF4-FFF2-40B4-BE49-F238E27FC236}">
                <a16:creationId xmlns:a16="http://schemas.microsoft.com/office/drawing/2014/main" id="{A6FA2373-B83C-F282-60AD-7D6558BC503C}"/>
              </a:ext>
            </a:extLst>
          </p:cNvPr>
          <p:cNvGrpSpPr/>
          <p:nvPr/>
        </p:nvGrpSpPr>
        <p:grpSpPr>
          <a:xfrm>
            <a:off x="9407945" y="4083846"/>
            <a:ext cx="7141029" cy="2820710"/>
            <a:chOff x="2288135" y="5884081"/>
            <a:chExt cx="7141029" cy="2820710"/>
          </a:xfrm>
        </p:grpSpPr>
        <p:pic>
          <p:nvPicPr>
            <p:cNvPr id="3074" name="Picture 2">
              <a:extLst>
                <a:ext uri="{FF2B5EF4-FFF2-40B4-BE49-F238E27FC236}">
                  <a16:creationId xmlns:a16="http://schemas.microsoft.com/office/drawing/2014/main" id="{879D879C-1B38-9FC8-DC53-5E4B591CA0B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640" b="8423"/>
            <a:stretch/>
          </p:blipFill>
          <p:spPr bwMode="auto">
            <a:xfrm>
              <a:off x="2288135" y="5884081"/>
              <a:ext cx="7141029" cy="234044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4E35E8A-B12F-A1C3-B7DB-9EA2E2926CDB}"/>
                </a:ext>
              </a:extLst>
            </p:cNvPr>
            <p:cNvSpPr txBox="1"/>
            <p:nvPr/>
          </p:nvSpPr>
          <p:spPr>
            <a:xfrm>
              <a:off x="4567515" y="8335459"/>
              <a:ext cx="3523645" cy="369332"/>
            </a:xfrm>
            <a:prstGeom prst="rect">
              <a:avLst/>
            </a:prstGeom>
            <a:solidFill>
              <a:schemeClr val="bg1"/>
            </a:solidFill>
          </p:spPr>
          <p:txBody>
            <a:bodyPr wrap="square" rtlCol="0">
              <a:spAutoFit/>
            </a:bodyPr>
            <a:lstStyle/>
            <a:p>
              <a:pPr algn="ctr"/>
              <a:r>
                <a:rPr lang="en-US" sz="1800" b="1" dirty="0" err="1"/>
                <a:t>Hazelett</a:t>
              </a:r>
              <a:r>
                <a:rPr lang="en-US" sz="1800" b="1" dirty="0"/>
                <a:t> Elastic Rodes</a:t>
              </a:r>
            </a:p>
          </p:txBody>
        </p:sp>
      </p:grpSp>
      <p:sp>
        <p:nvSpPr>
          <p:cNvPr id="6" name="TextBox 5">
            <a:extLst>
              <a:ext uri="{FF2B5EF4-FFF2-40B4-BE49-F238E27FC236}">
                <a16:creationId xmlns:a16="http://schemas.microsoft.com/office/drawing/2014/main" id="{3CDCEC0C-941E-ED60-384B-CBE77466370B}"/>
              </a:ext>
            </a:extLst>
          </p:cNvPr>
          <p:cNvSpPr txBox="1"/>
          <p:nvPr/>
        </p:nvSpPr>
        <p:spPr>
          <a:xfrm>
            <a:off x="8771279" y="2718373"/>
            <a:ext cx="4372625" cy="646331"/>
          </a:xfrm>
          <a:prstGeom prst="rect">
            <a:avLst/>
          </a:prstGeom>
          <a:solidFill>
            <a:schemeClr val="bg1"/>
          </a:solidFill>
        </p:spPr>
        <p:txBody>
          <a:bodyPr wrap="square" rtlCol="0">
            <a:spAutoFit/>
          </a:bodyPr>
          <a:lstStyle/>
          <a:p>
            <a:pPr algn="ctr"/>
            <a:r>
              <a:rPr lang="en-US" sz="1800" b="1" dirty="0"/>
              <a:t>Honeywell 12-Strand Spectra Rope</a:t>
            </a:r>
          </a:p>
          <a:p>
            <a:pPr algn="ctr"/>
            <a:r>
              <a:rPr lang="en-US" sz="1800" b="1" dirty="0"/>
              <a:t>(1/2 in Rope has 34,000 </a:t>
            </a:r>
            <a:r>
              <a:rPr lang="en-US" sz="1800" b="1" dirty="0" err="1"/>
              <a:t>lb</a:t>
            </a:r>
            <a:r>
              <a:rPr lang="en-US" sz="1800" b="1" dirty="0"/>
              <a:t> Tensile Strength)</a:t>
            </a:r>
          </a:p>
        </p:txBody>
      </p:sp>
      <p:sp>
        <p:nvSpPr>
          <p:cNvPr id="16" name="TextBox 15">
            <a:extLst>
              <a:ext uri="{FF2B5EF4-FFF2-40B4-BE49-F238E27FC236}">
                <a16:creationId xmlns:a16="http://schemas.microsoft.com/office/drawing/2014/main" id="{1A7DD608-D00E-F288-93D8-80C06BD8EE07}"/>
              </a:ext>
            </a:extLst>
          </p:cNvPr>
          <p:cNvSpPr txBox="1"/>
          <p:nvPr/>
        </p:nvSpPr>
        <p:spPr>
          <a:xfrm>
            <a:off x="11687326" y="8504068"/>
            <a:ext cx="3523645" cy="369332"/>
          </a:xfrm>
          <a:prstGeom prst="rect">
            <a:avLst/>
          </a:prstGeom>
          <a:solidFill>
            <a:schemeClr val="bg1"/>
          </a:solidFill>
        </p:spPr>
        <p:txBody>
          <a:bodyPr wrap="square" rtlCol="0">
            <a:spAutoFit/>
          </a:bodyPr>
          <a:lstStyle/>
          <a:p>
            <a:pPr algn="ctr"/>
            <a:r>
              <a:rPr lang="en-US" sz="1800" b="1" dirty="0" err="1"/>
              <a:t>Seaflex</a:t>
            </a:r>
            <a:r>
              <a:rPr lang="en-US" sz="1800" b="1" dirty="0"/>
              <a:t> Elastic Rodes</a:t>
            </a:r>
          </a:p>
        </p:txBody>
      </p:sp>
      <p:pic>
        <p:nvPicPr>
          <p:cNvPr id="18" name="Picture 17">
            <a:extLst>
              <a:ext uri="{FF2B5EF4-FFF2-40B4-BE49-F238E27FC236}">
                <a16:creationId xmlns:a16="http://schemas.microsoft.com/office/drawing/2014/main" id="{3C3B72D9-7F55-0FA2-674B-2977034F7BAA}"/>
              </a:ext>
            </a:extLst>
          </p:cNvPr>
          <p:cNvPicPr>
            <a:picLocks noChangeAspect="1"/>
          </p:cNvPicPr>
          <p:nvPr/>
        </p:nvPicPr>
        <p:blipFill>
          <a:blip r:embed="rId7"/>
          <a:stretch>
            <a:fillRect/>
          </a:stretch>
        </p:blipFill>
        <p:spPr>
          <a:xfrm rot="5400000">
            <a:off x="10427545" y="512359"/>
            <a:ext cx="1075629" cy="3529964"/>
          </a:xfrm>
          <a:prstGeom prst="rect">
            <a:avLst/>
          </a:prstGeom>
        </p:spPr>
      </p:pic>
      <p:sp>
        <p:nvSpPr>
          <p:cNvPr id="7" name="Slide Number Placeholder 1">
            <a:extLst>
              <a:ext uri="{FF2B5EF4-FFF2-40B4-BE49-F238E27FC236}">
                <a16:creationId xmlns:a16="http://schemas.microsoft.com/office/drawing/2014/main" id="{361D457F-A93B-C3F6-0330-3E4E788B219D}"/>
              </a:ext>
            </a:extLst>
          </p:cNvPr>
          <p:cNvSpPr>
            <a:spLocks noGrp="1"/>
          </p:cNvSpPr>
          <p:nvPr>
            <p:ph type="sldNum" sz="quarter" idx="4"/>
          </p:nvPr>
        </p:nvSpPr>
        <p:spPr>
          <a:xfrm>
            <a:off x="13253300" y="9250052"/>
            <a:ext cx="3841749" cy="511175"/>
          </a:xfrm>
        </p:spPr>
        <p:txBody>
          <a:bodyPr/>
          <a:lstStyle/>
          <a:p>
            <a:fld id="{7E1E7F26-11EC-4543-AC24-E609449627D1}" type="slidenum">
              <a:rPr lang="en-GB" smtClean="0"/>
              <a:pPr/>
              <a:t>16</a:t>
            </a:fld>
            <a:endParaRPr lang="en-GB" dirty="0"/>
          </a:p>
        </p:txBody>
      </p:sp>
    </p:spTree>
    <p:extLst>
      <p:ext uri="{BB962C8B-B14F-4D97-AF65-F5344CB8AC3E}">
        <p14:creationId xmlns:p14="http://schemas.microsoft.com/office/powerpoint/2010/main" val="3506518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43BC2-B5CC-4803-AA92-038F46EDEC4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8321C17-9B69-E939-73D4-65E5EEFBD94D}"/>
              </a:ext>
            </a:extLst>
          </p:cNvPr>
          <p:cNvSpPr/>
          <p:nvPr/>
        </p:nvSpPr>
        <p:spPr>
          <a:xfrm>
            <a:off x="4631966" y="-1"/>
            <a:ext cx="12436834" cy="53788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91343" tIns="45672" rIns="91343" bIns="45672" rtlCol="0" anchor="ctr"/>
          <a:lstStyle/>
          <a:p>
            <a:pPr algn="r"/>
            <a:r>
              <a:rPr lang="en-US" sz="3000" b="1" dirty="0">
                <a:solidFill>
                  <a:schemeClr val="bg1"/>
                </a:solidFill>
              </a:rPr>
              <a:t>HISTORIC STUDY OF BREAKOUT FORCES OF MOORING ANCHORS</a:t>
            </a:r>
          </a:p>
        </p:txBody>
      </p:sp>
      <p:pic>
        <p:nvPicPr>
          <p:cNvPr id="5" name="Picture 4">
            <a:extLst>
              <a:ext uri="{FF2B5EF4-FFF2-40B4-BE49-F238E27FC236}">
                <a16:creationId xmlns:a16="http://schemas.microsoft.com/office/drawing/2014/main" id="{E5E2B435-FB6B-D808-26BF-B460064AF5EE}"/>
              </a:ext>
            </a:extLst>
          </p:cNvPr>
          <p:cNvPicPr>
            <a:picLocks noChangeAspect="1"/>
          </p:cNvPicPr>
          <p:nvPr/>
        </p:nvPicPr>
        <p:blipFill>
          <a:blip r:embed="rId3"/>
          <a:srcRect t="8544"/>
          <a:stretch/>
        </p:blipFill>
        <p:spPr>
          <a:xfrm>
            <a:off x="1086461" y="1493048"/>
            <a:ext cx="14895877" cy="7724691"/>
          </a:xfrm>
          <a:prstGeom prst="rect">
            <a:avLst/>
          </a:prstGeom>
        </p:spPr>
      </p:pic>
      <p:pic>
        <p:nvPicPr>
          <p:cNvPr id="16" name="Picture 15">
            <a:extLst>
              <a:ext uri="{FF2B5EF4-FFF2-40B4-BE49-F238E27FC236}">
                <a16:creationId xmlns:a16="http://schemas.microsoft.com/office/drawing/2014/main" id="{46C02EEA-38CF-C461-4020-302B3BE114F0}"/>
              </a:ext>
            </a:extLst>
          </p:cNvPr>
          <p:cNvPicPr>
            <a:picLocks noChangeAspect="1"/>
          </p:cNvPicPr>
          <p:nvPr/>
        </p:nvPicPr>
        <p:blipFill>
          <a:blip r:embed="rId4"/>
          <a:stretch>
            <a:fillRect/>
          </a:stretch>
        </p:blipFill>
        <p:spPr>
          <a:xfrm>
            <a:off x="17789237" y="4186716"/>
            <a:ext cx="4100051" cy="1627004"/>
          </a:xfrm>
          <a:prstGeom prst="rect">
            <a:avLst/>
          </a:prstGeom>
        </p:spPr>
      </p:pic>
      <p:sp>
        <p:nvSpPr>
          <p:cNvPr id="2" name="TextBox 1">
            <a:extLst>
              <a:ext uri="{FF2B5EF4-FFF2-40B4-BE49-F238E27FC236}">
                <a16:creationId xmlns:a16="http://schemas.microsoft.com/office/drawing/2014/main" id="{91AEBE39-E033-727D-E5EE-4786C6A78752}"/>
              </a:ext>
            </a:extLst>
          </p:cNvPr>
          <p:cNvSpPr txBox="1"/>
          <p:nvPr/>
        </p:nvSpPr>
        <p:spPr>
          <a:xfrm>
            <a:off x="11998037" y="7970448"/>
            <a:ext cx="4613564" cy="553998"/>
          </a:xfrm>
          <a:prstGeom prst="rect">
            <a:avLst/>
          </a:prstGeom>
          <a:noFill/>
        </p:spPr>
        <p:txBody>
          <a:bodyPr wrap="square" rtlCol="0">
            <a:spAutoFit/>
          </a:bodyPr>
          <a:lstStyle/>
          <a:p>
            <a:pPr algn="ctr"/>
            <a:r>
              <a:rPr lang="en-US" sz="3000" b="1" dirty="0">
                <a:solidFill>
                  <a:srgbClr val="FF0000"/>
                </a:solidFill>
              </a:rPr>
              <a:t>Values Exclude F.O.S.</a:t>
            </a:r>
          </a:p>
        </p:txBody>
      </p:sp>
      <p:sp>
        <p:nvSpPr>
          <p:cNvPr id="4" name="Rectangle: Rounded Corners 3">
            <a:extLst>
              <a:ext uri="{FF2B5EF4-FFF2-40B4-BE49-F238E27FC236}">
                <a16:creationId xmlns:a16="http://schemas.microsoft.com/office/drawing/2014/main" id="{7507D957-9DED-8D3E-5061-E599AF3A23CC}"/>
              </a:ext>
            </a:extLst>
          </p:cNvPr>
          <p:cNvSpPr/>
          <p:nvPr/>
        </p:nvSpPr>
        <p:spPr>
          <a:xfrm>
            <a:off x="900545" y="6442364"/>
            <a:ext cx="15295419" cy="1510145"/>
          </a:xfrm>
          <a:prstGeom prst="roundRect">
            <a:avLst/>
          </a:prstGeom>
          <a:noFill/>
          <a:ln w="571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1">
            <a:extLst>
              <a:ext uri="{FF2B5EF4-FFF2-40B4-BE49-F238E27FC236}">
                <a16:creationId xmlns:a16="http://schemas.microsoft.com/office/drawing/2014/main" id="{9515409E-A189-117F-A446-181440E0C8D5}"/>
              </a:ext>
            </a:extLst>
          </p:cNvPr>
          <p:cNvSpPr>
            <a:spLocks noGrp="1"/>
          </p:cNvSpPr>
          <p:nvPr>
            <p:ph type="sldNum" sz="quarter" idx="4"/>
          </p:nvPr>
        </p:nvSpPr>
        <p:spPr>
          <a:xfrm>
            <a:off x="13253300" y="9250052"/>
            <a:ext cx="3841749" cy="511175"/>
          </a:xfrm>
        </p:spPr>
        <p:txBody>
          <a:bodyPr/>
          <a:lstStyle/>
          <a:p>
            <a:fld id="{7E1E7F26-11EC-4543-AC24-E609449627D1}" type="slidenum">
              <a:rPr lang="en-GB" smtClean="0"/>
              <a:pPr/>
              <a:t>17</a:t>
            </a:fld>
            <a:endParaRPr lang="en-GB" dirty="0"/>
          </a:p>
        </p:txBody>
      </p:sp>
    </p:spTree>
    <p:extLst>
      <p:ext uri="{BB962C8B-B14F-4D97-AF65-F5344CB8AC3E}">
        <p14:creationId xmlns:p14="http://schemas.microsoft.com/office/powerpoint/2010/main" val="22769811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DB4B6-FB89-8D05-CDD2-B77F7B6BADD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A08B00A-1237-857E-2C6E-410E6102EBBD}"/>
              </a:ext>
            </a:extLst>
          </p:cNvPr>
          <p:cNvSpPr/>
          <p:nvPr/>
        </p:nvSpPr>
        <p:spPr>
          <a:xfrm>
            <a:off x="4631966" y="-1"/>
            <a:ext cx="12436834" cy="53788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91343" tIns="45672" rIns="91343" bIns="45672" rtlCol="0" anchor="ctr"/>
          <a:lstStyle/>
          <a:p>
            <a:pPr algn="r"/>
            <a:r>
              <a:rPr lang="en-US" sz="3000" b="1" dirty="0">
                <a:solidFill>
                  <a:schemeClr val="bg1"/>
                </a:solidFill>
              </a:rPr>
              <a:t>FIELD TESTING</a:t>
            </a:r>
          </a:p>
        </p:txBody>
      </p:sp>
      <p:sp>
        <p:nvSpPr>
          <p:cNvPr id="2" name="TextBox 1">
            <a:extLst>
              <a:ext uri="{FF2B5EF4-FFF2-40B4-BE49-F238E27FC236}">
                <a16:creationId xmlns:a16="http://schemas.microsoft.com/office/drawing/2014/main" id="{EB6F7941-7DD2-3313-6FB7-334BB8AB63E0}"/>
              </a:ext>
            </a:extLst>
          </p:cNvPr>
          <p:cNvSpPr txBox="1"/>
          <p:nvPr/>
        </p:nvSpPr>
        <p:spPr>
          <a:xfrm>
            <a:off x="312099" y="1167671"/>
            <a:ext cx="8072609" cy="8248412"/>
          </a:xfrm>
          <a:prstGeom prst="rect">
            <a:avLst/>
          </a:prstGeom>
          <a:noFill/>
        </p:spPr>
        <p:txBody>
          <a:bodyPr wrap="square">
            <a:spAutoFit/>
          </a:bodyPr>
          <a:lstStyle/>
          <a:p>
            <a:pPr lvl="0" defTabSz="914400" eaLnBrk="0" fontAlgn="base" hangingPunct="0">
              <a:spcBef>
                <a:spcPts val="600"/>
              </a:spcBef>
              <a:spcAft>
                <a:spcPts val="600"/>
              </a:spcAft>
            </a:pPr>
            <a:r>
              <a:rPr lang="en-US" altLang="en-US" sz="2000" dirty="0">
                <a:latin typeface="+mj-lt"/>
              </a:rPr>
              <a:t>Field Testing</a:t>
            </a:r>
          </a:p>
          <a:p>
            <a:pPr marL="285750" indent="-285750" defTabSz="914400" eaLnBrk="0" fontAlgn="base" hangingPunct="0">
              <a:spcBef>
                <a:spcPts val="600"/>
              </a:spcBef>
              <a:spcAft>
                <a:spcPts val="600"/>
              </a:spcAft>
              <a:buFont typeface="Arial" panose="020B0604020202020204" pitchFamily="34" charset="0"/>
              <a:buChar char="•"/>
            </a:pPr>
            <a:r>
              <a:rPr lang="en-US" altLang="en-US" sz="2000" dirty="0">
                <a:latin typeface="+mj-lt"/>
              </a:rPr>
              <a:t>Without soils data, it is difficult to predict the anchor response specific to your site (and even with soils data, phenomenon such as suction forces in deadweight anchor blocks are not considered in design)</a:t>
            </a:r>
          </a:p>
          <a:p>
            <a:pPr marL="285750" indent="-285750" defTabSz="914400" eaLnBrk="0" fontAlgn="base" hangingPunct="0">
              <a:spcBef>
                <a:spcPts val="600"/>
              </a:spcBef>
              <a:spcAft>
                <a:spcPts val="600"/>
              </a:spcAft>
              <a:buFont typeface="Arial" panose="020B0604020202020204" pitchFamily="34" charset="0"/>
              <a:buChar char="•"/>
            </a:pPr>
            <a:r>
              <a:rPr lang="en-US" altLang="en-US" sz="2000" dirty="0">
                <a:latin typeface="+mj-lt"/>
                <a:ea typeface="Times New Roman" panose="02020603050405020304" pitchFamily="18" charset="0"/>
                <a:cs typeface="Aptos" panose="020B0004020202020204" pitchFamily="34" charset="0"/>
              </a:rPr>
              <a:t>Soils could be muck, rock/boulders, tree stumps, etc., all of which can vary the restraining capacity but unaccounted for in the design</a:t>
            </a:r>
            <a:endParaRPr lang="en-US" altLang="en-US" sz="2000" dirty="0">
              <a:latin typeface="+mj-lt"/>
            </a:endParaRPr>
          </a:p>
          <a:p>
            <a:pPr marL="285750" indent="-285750" defTabSz="914400" eaLnBrk="0" fontAlgn="base" hangingPunct="0">
              <a:spcBef>
                <a:spcPts val="600"/>
              </a:spcBef>
              <a:spcAft>
                <a:spcPts val="600"/>
              </a:spcAft>
              <a:buFont typeface="Arial" panose="020B0604020202020204" pitchFamily="34" charset="0"/>
              <a:buChar char="•"/>
            </a:pPr>
            <a:r>
              <a:rPr lang="en-US" altLang="en-US" sz="2000" dirty="0">
                <a:latin typeface="+mj-lt"/>
              </a:rPr>
              <a:t>Field tests are best way to validate and confirm capacity of anchor design</a:t>
            </a:r>
          </a:p>
          <a:p>
            <a:pPr marL="285750" indent="-285750" defTabSz="914400" eaLnBrk="0" fontAlgn="base" hangingPunct="0">
              <a:spcBef>
                <a:spcPts val="600"/>
              </a:spcBef>
              <a:spcAft>
                <a:spcPts val="600"/>
              </a:spcAft>
              <a:buFont typeface="Arial" panose="020B0604020202020204" pitchFamily="34" charset="0"/>
              <a:buChar char="•"/>
            </a:pPr>
            <a:r>
              <a:rPr lang="en-US" altLang="en-US" sz="2000" dirty="0">
                <a:latin typeface="+mj-lt"/>
              </a:rPr>
              <a:t>Suggest preliminary design and feasibility analysis to identify most suitable option then test on site, then a</a:t>
            </a:r>
            <a:r>
              <a:rPr lang="en-US" altLang="en-US" sz="2000" dirty="0">
                <a:latin typeface="+mj-lt"/>
                <a:ea typeface="Times New Roman" panose="02020603050405020304" pitchFamily="18" charset="0"/>
                <a:cs typeface="Aptos" panose="020B0004020202020204" pitchFamily="34" charset="0"/>
              </a:rPr>
              <a:t>djust final design to suit based on load test results</a:t>
            </a:r>
          </a:p>
          <a:p>
            <a:pPr marL="285750" indent="-285750" defTabSz="914400" eaLnBrk="0" fontAlgn="base" hangingPunct="0">
              <a:spcBef>
                <a:spcPts val="600"/>
              </a:spcBef>
              <a:spcAft>
                <a:spcPts val="600"/>
              </a:spcAft>
              <a:buFont typeface="Arial" panose="020B0604020202020204" pitchFamily="34" charset="0"/>
              <a:buChar char="•"/>
            </a:pPr>
            <a:r>
              <a:rPr lang="en-US" altLang="en-US" sz="2000" dirty="0">
                <a:latin typeface="+mj-lt"/>
              </a:rPr>
              <a:t>Pre-plan to extent possible but sometimes costs are unavoidable</a:t>
            </a:r>
          </a:p>
          <a:p>
            <a:pPr lvl="0" defTabSz="914400" eaLnBrk="0" fontAlgn="base" hangingPunct="0">
              <a:spcBef>
                <a:spcPts val="600"/>
              </a:spcBef>
              <a:spcAft>
                <a:spcPts val="600"/>
              </a:spcAft>
            </a:pPr>
            <a:r>
              <a:rPr lang="en-US" altLang="en-US" sz="2000" dirty="0">
                <a:latin typeface="+mj-lt"/>
              </a:rPr>
              <a:t>Field Test Recommendations</a:t>
            </a:r>
          </a:p>
          <a:p>
            <a:pPr marL="290513" lvl="0" indent="-290513" defTabSz="914400" eaLnBrk="0" fontAlgn="base" hangingPunct="0">
              <a:spcBef>
                <a:spcPts val="600"/>
              </a:spcBef>
              <a:spcAft>
                <a:spcPts val="600"/>
              </a:spcAft>
              <a:buFont typeface="Arial" panose="020B0604020202020204" pitchFamily="34" charset="0"/>
              <a:buChar char="•"/>
            </a:pPr>
            <a:r>
              <a:rPr lang="en-US" altLang="en-US" sz="2000" dirty="0">
                <a:latin typeface="+mj-lt"/>
              </a:rPr>
              <a:t>Lease a wireless chain link load cell (relatively inexpensive)</a:t>
            </a:r>
          </a:p>
          <a:p>
            <a:pPr marL="290513" lvl="0" indent="-290513" defTabSz="914400" eaLnBrk="0" fontAlgn="base" hangingPunct="0">
              <a:spcBef>
                <a:spcPts val="600"/>
              </a:spcBef>
              <a:spcAft>
                <a:spcPts val="600"/>
              </a:spcAft>
              <a:buFont typeface="Arial" panose="020B0604020202020204" pitchFamily="34" charset="0"/>
              <a:buChar char="•"/>
            </a:pPr>
            <a:r>
              <a:rPr lang="en-US" altLang="en-US" sz="2000" dirty="0">
                <a:latin typeface="+mj-lt"/>
              </a:rPr>
              <a:t>Be sure to replicate the direction/scope of loading applied</a:t>
            </a:r>
          </a:p>
          <a:p>
            <a:pPr marL="285750" indent="-285750" defTabSz="914400" eaLnBrk="0" fontAlgn="base" hangingPunct="0">
              <a:spcBef>
                <a:spcPts val="600"/>
              </a:spcBef>
              <a:spcAft>
                <a:spcPts val="600"/>
              </a:spcAft>
              <a:buFont typeface="Arial" panose="020B0604020202020204" pitchFamily="34" charset="0"/>
              <a:buChar char="•"/>
            </a:pPr>
            <a:r>
              <a:rPr lang="en-US" altLang="en-US" sz="2000" dirty="0">
                <a:latin typeface="+mj-lt"/>
              </a:rPr>
              <a:t>For Piles:  Strap two piles together with load cell and use boat, crane, winch (or other measures) to pull until design load achieved, pile yields or break-out/slip occurs.</a:t>
            </a:r>
          </a:p>
          <a:p>
            <a:pPr marL="285750" indent="-285750" defTabSz="914400" eaLnBrk="0" fontAlgn="base" hangingPunct="0">
              <a:spcBef>
                <a:spcPts val="600"/>
              </a:spcBef>
              <a:spcAft>
                <a:spcPts val="600"/>
              </a:spcAft>
              <a:buFont typeface="Arial" panose="020B0604020202020204" pitchFamily="34" charset="0"/>
              <a:buChar char="•"/>
            </a:pPr>
            <a:r>
              <a:rPr lang="en-US" altLang="en-US" sz="2000" dirty="0">
                <a:latin typeface="+mj-lt"/>
              </a:rPr>
              <a:t>For Blocks:  Set mooring line with load cell to design scope and use boat, crane, winch (or other measures) to pull until design load achieved or block break-out/slip occurs.</a:t>
            </a:r>
          </a:p>
          <a:p>
            <a:pPr marL="285750" indent="-285750" defTabSz="914400" eaLnBrk="0" fontAlgn="base" hangingPunct="0">
              <a:spcBef>
                <a:spcPts val="600"/>
              </a:spcBef>
              <a:spcAft>
                <a:spcPts val="600"/>
              </a:spcAft>
              <a:buFont typeface="Arial" panose="020B0604020202020204" pitchFamily="34" charset="0"/>
              <a:buChar char="•"/>
            </a:pPr>
            <a:r>
              <a:rPr lang="en-US" altLang="en-US" sz="2000" dirty="0">
                <a:latin typeface="+mj-lt"/>
              </a:rPr>
              <a:t>Embedment Anchors:  Not needed if using helical screws</a:t>
            </a:r>
            <a:endParaRPr kumimoji="0" lang="en-US" altLang="en-US" sz="2000" b="0" i="0" u="none" strike="noStrike" cap="none" normalizeH="0" baseline="0" dirty="0">
              <a:ln>
                <a:noFill/>
              </a:ln>
              <a:solidFill>
                <a:schemeClr val="tx1"/>
              </a:solidFill>
              <a:effectLst/>
              <a:latin typeface="+mj-lt"/>
            </a:endParaRPr>
          </a:p>
        </p:txBody>
      </p:sp>
      <p:pic>
        <p:nvPicPr>
          <p:cNvPr id="4" name="Picture 3" descr="A hook on a vehicle&#10;&#10;Description automatically generated">
            <a:extLst>
              <a:ext uri="{FF2B5EF4-FFF2-40B4-BE49-F238E27FC236}">
                <a16:creationId xmlns:a16="http://schemas.microsoft.com/office/drawing/2014/main" id="{ABE6F512-23E3-DB92-5C8B-26419B6923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13143" y="5084203"/>
            <a:ext cx="3334392" cy="4445856"/>
          </a:xfrm>
          <a:prstGeom prst="rect">
            <a:avLst/>
          </a:prstGeom>
        </p:spPr>
      </p:pic>
      <p:pic>
        <p:nvPicPr>
          <p:cNvPr id="5" name="Picture 4" descr="A yellow and blue device on a pole with a body of water in the background&#10;&#10;Description automatically generated">
            <a:extLst>
              <a:ext uri="{FF2B5EF4-FFF2-40B4-BE49-F238E27FC236}">
                <a16:creationId xmlns:a16="http://schemas.microsoft.com/office/drawing/2014/main" id="{E54663C2-127B-7CFC-94C0-FAD66B4E084B}"/>
              </a:ext>
            </a:extLst>
          </p:cNvPr>
          <p:cNvPicPr>
            <a:picLocks noChangeAspect="1"/>
          </p:cNvPicPr>
          <p:nvPr/>
        </p:nvPicPr>
        <p:blipFill>
          <a:blip r:embed="rId4" cstate="print">
            <a:extLst>
              <a:ext uri="{28A0092B-C50C-407E-A947-70E740481C1C}">
                <a14:useLocalDpi xmlns:a14="http://schemas.microsoft.com/office/drawing/2010/main" val="0"/>
              </a:ext>
            </a:extLst>
          </a:blip>
          <a:srcRect t="34921" r="10943"/>
          <a:stretch/>
        </p:blipFill>
        <p:spPr>
          <a:xfrm>
            <a:off x="10912103" y="774424"/>
            <a:ext cx="4336473" cy="4225221"/>
          </a:xfrm>
          <a:prstGeom prst="rect">
            <a:avLst/>
          </a:prstGeom>
        </p:spPr>
      </p:pic>
      <p:sp>
        <p:nvSpPr>
          <p:cNvPr id="6" name="Slide Number Placeholder 1">
            <a:extLst>
              <a:ext uri="{FF2B5EF4-FFF2-40B4-BE49-F238E27FC236}">
                <a16:creationId xmlns:a16="http://schemas.microsoft.com/office/drawing/2014/main" id="{17007DCE-F741-7365-6291-CDA01A71BD29}"/>
              </a:ext>
            </a:extLst>
          </p:cNvPr>
          <p:cNvSpPr>
            <a:spLocks noGrp="1"/>
          </p:cNvSpPr>
          <p:nvPr>
            <p:ph type="sldNum" sz="quarter" idx="4"/>
          </p:nvPr>
        </p:nvSpPr>
        <p:spPr>
          <a:xfrm>
            <a:off x="13253300" y="9250052"/>
            <a:ext cx="3841749" cy="511175"/>
          </a:xfrm>
        </p:spPr>
        <p:txBody>
          <a:bodyPr/>
          <a:lstStyle/>
          <a:p>
            <a:fld id="{7E1E7F26-11EC-4543-AC24-E609449627D1}" type="slidenum">
              <a:rPr lang="en-GB" smtClean="0"/>
              <a:pPr/>
              <a:t>18</a:t>
            </a:fld>
            <a:endParaRPr lang="en-GB" dirty="0"/>
          </a:p>
        </p:txBody>
      </p:sp>
    </p:spTree>
    <p:extLst>
      <p:ext uri="{BB962C8B-B14F-4D97-AF65-F5344CB8AC3E}">
        <p14:creationId xmlns:p14="http://schemas.microsoft.com/office/powerpoint/2010/main" val="10763912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BEB0D-3BD5-7D63-94CE-D167933422E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174CE7C-FCD3-9B3F-FCFB-9E2B427EE57C}"/>
              </a:ext>
            </a:extLst>
          </p:cNvPr>
          <p:cNvSpPr/>
          <p:nvPr/>
        </p:nvSpPr>
        <p:spPr>
          <a:xfrm>
            <a:off x="4631966" y="-1"/>
            <a:ext cx="12436834" cy="53788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91343" tIns="45672" rIns="91343" bIns="45672" rtlCol="0" anchor="ctr"/>
          <a:lstStyle/>
          <a:p>
            <a:pPr algn="r"/>
            <a:r>
              <a:rPr lang="en-US" sz="3000" b="1" dirty="0">
                <a:solidFill>
                  <a:schemeClr val="bg1"/>
                </a:solidFill>
              </a:rPr>
              <a:t>IN-SITU TESTING</a:t>
            </a:r>
          </a:p>
        </p:txBody>
      </p:sp>
      <p:pic>
        <p:nvPicPr>
          <p:cNvPr id="11" name="Picture 10" descr="A crane on a land near a body of water&#10;&#10;Description automatically generated">
            <a:extLst>
              <a:ext uri="{FF2B5EF4-FFF2-40B4-BE49-F238E27FC236}">
                <a16:creationId xmlns:a16="http://schemas.microsoft.com/office/drawing/2014/main" id="{05DDE20C-E18D-95BB-A31F-A5B79D057093}"/>
              </a:ext>
            </a:extLst>
          </p:cNvPr>
          <p:cNvPicPr>
            <a:picLocks noChangeAspect="1"/>
          </p:cNvPicPr>
          <p:nvPr/>
        </p:nvPicPr>
        <p:blipFill>
          <a:blip r:embed="rId3">
            <a:extLst>
              <a:ext uri="{28A0092B-C50C-407E-A947-70E740481C1C}">
                <a14:useLocalDpi xmlns:a14="http://schemas.microsoft.com/office/drawing/2010/main" val="0"/>
              </a:ext>
            </a:extLst>
          </a:blip>
          <a:srcRect l="28344" t="25075" r="27601" b="12635"/>
          <a:stretch/>
        </p:blipFill>
        <p:spPr>
          <a:xfrm>
            <a:off x="254245" y="2253867"/>
            <a:ext cx="9052976" cy="7198754"/>
          </a:xfrm>
          <a:prstGeom prst="rect">
            <a:avLst/>
          </a:prstGeom>
        </p:spPr>
      </p:pic>
      <p:pic>
        <p:nvPicPr>
          <p:cNvPr id="4" name="Picture 3">
            <a:extLst>
              <a:ext uri="{FF2B5EF4-FFF2-40B4-BE49-F238E27FC236}">
                <a16:creationId xmlns:a16="http://schemas.microsoft.com/office/drawing/2014/main" id="{5C015E75-9F42-24D0-871C-7A70040E30FC}"/>
              </a:ext>
            </a:extLst>
          </p:cNvPr>
          <p:cNvPicPr>
            <a:picLocks noChangeAspect="1"/>
          </p:cNvPicPr>
          <p:nvPr/>
        </p:nvPicPr>
        <p:blipFill>
          <a:blip r:embed="rId4"/>
          <a:stretch>
            <a:fillRect/>
          </a:stretch>
        </p:blipFill>
        <p:spPr>
          <a:xfrm>
            <a:off x="8088479" y="1062600"/>
            <a:ext cx="8843568" cy="4568943"/>
          </a:xfrm>
          <a:prstGeom prst="rect">
            <a:avLst/>
          </a:prstGeom>
        </p:spPr>
      </p:pic>
      <p:sp>
        <p:nvSpPr>
          <p:cNvPr id="2" name="TextBox 1">
            <a:extLst>
              <a:ext uri="{FF2B5EF4-FFF2-40B4-BE49-F238E27FC236}">
                <a16:creationId xmlns:a16="http://schemas.microsoft.com/office/drawing/2014/main" id="{B29D4BFF-7987-2F05-D776-9FE447465A36}"/>
              </a:ext>
            </a:extLst>
          </p:cNvPr>
          <p:cNvSpPr txBox="1"/>
          <p:nvPr/>
        </p:nvSpPr>
        <p:spPr>
          <a:xfrm>
            <a:off x="15641774" y="4926452"/>
            <a:ext cx="1281545" cy="338554"/>
          </a:xfrm>
          <a:prstGeom prst="rect">
            <a:avLst/>
          </a:prstGeom>
          <a:noFill/>
        </p:spPr>
        <p:txBody>
          <a:bodyPr wrap="square" rtlCol="0">
            <a:spAutoFit/>
          </a:bodyPr>
          <a:lstStyle/>
          <a:p>
            <a:pPr algn="ctr"/>
            <a:r>
              <a:rPr lang="en-US" sz="1600" b="1" dirty="0">
                <a:solidFill>
                  <a:schemeClr val="bg1"/>
                </a:solidFill>
              </a:rPr>
              <a:t>(~ 3,990 </a:t>
            </a:r>
            <a:r>
              <a:rPr lang="en-US" sz="1600" b="1" dirty="0" err="1">
                <a:solidFill>
                  <a:schemeClr val="bg1"/>
                </a:solidFill>
              </a:rPr>
              <a:t>lbs</a:t>
            </a:r>
            <a:r>
              <a:rPr lang="en-US" sz="1600" b="1" dirty="0">
                <a:solidFill>
                  <a:schemeClr val="bg1"/>
                </a:solidFill>
              </a:rPr>
              <a:t>)</a:t>
            </a:r>
          </a:p>
        </p:txBody>
      </p:sp>
      <p:sp>
        <p:nvSpPr>
          <p:cNvPr id="5" name="Slide Number Placeholder 1">
            <a:extLst>
              <a:ext uri="{FF2B5EF4-FFF2-40B4-BE49-F238E27FC236}">
                <a16:creationId xmlns:a16="http://schemas.microsoft.com/office/drawing/2014/main" id="{08B31283-4D35-449E-7C13-B5828B1BAFB3}"/>
              </a:ext>
            </a:extLst>
          </p:cNvPr>
          <p:cNvSpPr>
            <a:spLocks noGrp="1"/>
          </p:cNvSpPr>
          <p:nvPr>
            <p:ph type="sldNum" sz="quarter" idx="4"/>
          </p:nvPr>
        </p:nvSpPr>
        <p:spPr>
          <a:xfrm>
            <a:off x="13253300" y="9250052"/>
            <a:ext cx="3841749" cy="511175"/>
          </a:xfrm>
        </p:spPr>
        <p:txBody>
          <a:bodyPr/>
          <a:lstStyle/>
          <a:p>
            <a:fld id="{7E1E7F26-11EC-4543-AC24-E609449627D1}" type="slidenum">
              <a:rPr lang="en-GB" smtClean="0"/>
              <a:pPr/>
              <a:t>19</a:t>
            </a:fld>
            <a:endParaRPr lang="en-GB" dirty="0"/>
          </a:p>
        </p:txBody>
      </p:sp>
    </p:spTree>
    <p:extLst>
      <p:ext uri="{BB962C8B-B14F-4D97-AF65-F5344CB8AC3E}">
        <p14:creationId xmlns:p14="http://schemas.microsoft.com/office/powerpoint/2010/main" val="3337804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B5C863-7AC5-8FB9-4F1E-E3BF0BD4EE7B}"/>
              </a:ext>
            </a:extLst>
          </p:cNvPr>
          <p:cNvSpPr/>
          <p:nvPr/>
        </p:nvSpPr>
        <p:spPr>
          <a:xfrm>
            <a:off x="4631966" y="-1"/>
            <a:ext cx="12436834" cy="53788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91343" tIns="45672" rIns="91343" bIns="45672" rtlCol="0" anchor="ctr"/>
          <a:lstStyle/>
          <a:p>
            <a:pPr algn="r"/>
            <a:r>
              <a:rPr lang="en-US" sz="3000" b="1" dirty="0">
                <a:solidFill>
                  <a:schemeClr val="bg1"/>
                </a:solidFill>
              </a:rPr>
              <a:t>MOTIVATION</a:t>
            </a:r>
          </a:p>
        </p:txBody>
      </p:sp>
      <p:sp>
        <p:nvSpPr>
          <p:cNvPr id="8" name="TextBox 7">
            <a:extLst>
              <a:ext uri="{FF2B5EF4-FFF2-40B4-BE49-F238E27FC236}">
                <a16:creationId xmlns:a16="http://schemas.microsoft.com/office/drawing/2014/main" id="{CC74C34F-AFDF-3CC2-1F71-6311F09E8D9C}"/>
              </a:ext>
            </a:extLst>
          </p:cNvPr>
          <p:cNvSpPr txBox="1"/>
          <p:nvPr/>
        </p:nvSpPr>
        <p:spPr>
          <a:xfrm>
            <a:off x="214339" y="1292140"/>
            <a:ext cx="8481425" cy="8248412"/>
          </a:xfrm>
          <a:prstGeom prst="rect">
            <a:avLst/>
          </a:prstGeom>
          <a:noFill/>
        </p:spPr>
        <p:txBody>
          <a:bodyPr wrap="square">
            <a:spAutoFit/>
          </a:bodyPr>
          <a:lstStyle/>
          <a:p>
            <a:pPr marL="0" marR="0">
              <a:spcBef>
                <a:spcPts val="600"/>
              </a:spcBef>
              <a:spcAft>
                <a:spcPts val="6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Anchoring of floating docks is one of the most critical elements </a:t>
            </a:r>
            <a:r>
              <a:rPr lang="en-US" sz="2000" dirty="0">
                <a:latin typeface="Calibri" panose="020F0502020204030204" pitchFamily="34" charset="0"/>
                <a:ea typeface="Calibri" panose="020F0502020204030204" pitchFamily="34" charset="0"/>
                <a:cs typeface="Times New Roman" panose="02020603050405020304" pitchFamily="18" charset="0"/>
              </a:rPr>
              <a:t>of any marina:</a:t>
            </a:r>
          </a:p>
          <a:p>
            <a:pPr marL="342900" indent="-342900">
              <a:spcBef>
                <a:spcPts val="600"/>
              </a:spcBef>
              <a:spcAft>
                <a:spcPts val="600"/>
              </a:spcAft>
              <a:buFont typeface="Arial" panose="020B0604020202020204" pitchFamily="34" charset="0"/>
              <a:buChar char="•"/>
            </a:pPr>
            <a:r>
              <a:rPr lang="en-US" altLang="en-US" sz="2000" dirty="0">
                <a:latin typeface="+mj-lt"/>
              </a:rPr>
              <a:t>Dock Stability</a:t>
            </a:r>
          </a:p>
          <a:p>
            <a:pPr marL="342900" marR="0" indent="-342900">
              <a:spcBef>
                <a:spcPts val="600"/>
              </a:spcBef>
              <a:spcAft>
                <a:spcPts val="60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Safety &amp; Security</a:t>
            </a:r>
          </a:p>
          <a:p>
            <a:pPr marL="342900" marR="0" lvl="0" indent="-342900" algn="l" defTabSz="914400" rtl="0" eaLnBrk="0" fontAlgn="base" latinLnBrk="0" hangingPunct="0">
              <a:spcBef>
                <a:spcPts val="600"/>
              </a:spcBef>
              <a:spcAft>
                <a:spcPts val="600"/>
              </a:spcAft>
              <a:buClrTx/>
              <a:buSzTx/>
              <a:buFont typeface="Arial" panose="020B0604020202020204" pitchFamily="34" charset="0"/>
              <a:buChar char="•"/>
              <a:tabLst/>
            </a:pPr>
            <a:r>
              <a:rPr lang="en-US" altLang="en-US" sz="2000" dirty="0">
                <a:latin typeface="+mj-lt"/>
              </a:rPr>
              <a:t>Structural Integrity</a:t>
            </a:r>
          </a:p>
          <a:p>
            <a:pPr marL="342900" marR="0" lvl="0" indent="-342900" algn="l" defTabSz="914400" rtl="0" eaLnBrk="0" fontAlgn="base" latinLnBrk="0" hangingPunct="0">
              <a:spcBef>
                <a:spcPts val="600"/>
              </a:spcBef>
              <a:spcAft>
                <a:spcPts val="600"/>
              </a:spcAft>
              <a:buClrTx/>
              <a:buSzTx/>
              <a:buFont typeface="Arial" panose="020B0604020202020204" pitchFamily="34" charset="0"/>
              <a:buChar char="•"/>
              <a:tabLst/>
            </a:pPr>
            <a:r>
              <a:rPr lang="en-US" altLang="en-US" sz="2000" dirty="0">
                <a:latin typeface="+mj-lt"/>
              </a:rPr>
              <a:t>Protect Utilities</a:t>
            </a:r>
          </a:p>
          <a:p>
            <a:pPr>
              <a:spcBef>
                <a:spcPts val="600"/>
              </a:spcBef>
              <a:spcAft>
                <a:spcPts val="6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Unfortunately, our experience has shown that many </a:t>
            </a:r>
            <a:r>
              <a:rPr lang="en-US" sz="2000" dirty="0">
                <a:latin typeface="Calibri" panose="020F0502020204030204" pitchFamily="34" charset="0"/>
                <a:ea typeface="Calibri" panose="020F0502020204030204" pitchFamily="34" charset="0"/>
                <a:cs typeface="Times New Roman" panose="02020603050405020304" pitchFamily="18" charset="0"/>
              </a:rPr>
              <a:t>existing </a:t>
            </a:r>
            <a:r>
              <a:rPr lang="en-US" sz="2000" dirty="0">
                <a:effectLst/>
                <a:latin typeface="Calibri" panose="020F0502020204030204" pitchFamily="34" charset="0"/>
                <a:ea typeface="Calibri" panose="020F0502020204030204" pitchFamily="34" charset="0"/>
                <a:cs typeface="Times New Roman" panose="02020603050405020304" pitchFamily="18" charset="0"/>
              </a:rPr>
              <a:t>marinas and new facilities know very little about the actual capacity and holding power of their dock anchors.  This is often due to a combination of:</a:t>
            </a:r>
          </a:p>
          <a:p>
            <a:pPr marL="285750" marR="0" indent="-285750">
              <a:spcBef>
                <a:spcPts val="600"/>
              </a:spcBef>
              <a:spcAft>
                <a:spcPts val="60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Limited/nonexistent geotechnical data of the lakebed/seabed</a:t>
            </a:r>
          </a:p>
          <a:p>
            <a:pPr marL="285750" marR="0" indent="-285750">
              <a:spcBef>
                <a:spcPts val="600"/>
              </a:spcBef>
              <a:spcAft>
                <a:spcPts val="60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Perception that engineered anchoring studies are not required</a:t>
            </a:r>
          </a:p>
          <a:p>
            <a:pPr marL="285750" marR="0" indent="-285750">
              <a:spcBef>
                <a:spcPts val="600"/>
              </a:spcBef>
              <a:spcAft>
                <a:spcPts val="600"/>
              </a:spcAft>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Reality that permitting agencies do not require such studies, or no such agency exists to review such studies</a:t>
            </a:r>
          </a:p>
          <a:p>
            <a:pPr marL="285750" marR="0" indent="-285750">
              <a:spcBef>
                <a:spcPts val="600"/>
              </a:spcBef>
              <a:spcAft>
                <a:spcPts val="60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No insurance incentive</a:t>
            </a:r>
          </a:p>
          <a:p>
            <a:pPr marL="285750" marR="0" indent="-285750">
              <a:spcBef>
                <a:spcPts val="600"/>
              </a:spcBef>
              <a:spcAft>
                <a:spcPts val="60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The “grandfather” mindset of many marina owners and dock builders…“it’s how we have always done it, and it hasn’t moved so they must work!”  </a:t>
            </a:r>
          </a:p>
          <a:p>
            <a:pPr marR="0">
              <a:spcBef>
                <a:spcPts val="600"/>
              </a:spcBef>
              <a:spcAft>
                <a:spcPts val="6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Nevertheless, without knowledge of the capacities of the facilities anchors, the marina is potentially at risk during the design event.  </a:t>
            </a:r>
          </a:p>
          <a:p>
            <a:pPr marR="0">
              <a:spcBef>
                <a:spcPts val="600"/>
              </a:spcBef>
              <a:spcAft>
                <a:spcPts val="6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Worst yet, as the frequency and intensity of storms are projected to increase in the future, these risks and probabilities will worsen.  </a:t>
            </a:r>
          </a:p>
          <a:p>
            <a:pPr marR="0">
              <a:spcBef>
                <a:spcPts val="600"/>
              </a:spcBef>
              <a:spcAft>
                <a:spcPts val="60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A9250448-A2A5-C4FC-52FC-F76205D309BA}"/>
              </a:ext>
            </a:extLst>
          </p:cNvPr>
          <p:cNvPicPr>
            <a:picLocks noChangeAspect="1"/>
          </p:cNvPicPr>
          <p:nvPr/>
        </p:nvPicPr>
        <p:blipFill>
          <a:blip r:embed="rId3"/>
          <a:srcRect l="6913" t="33250" r="22665" b="10886"/>
          <a:stretch/>
        </p:blipFill>
        <p:spPr>
          <a:xfrm>
            <a:off x="9063315" y="5285916"/>
            <a:ext cx="7952509" cy="3831189"/>
          </a:xfrm>
          <a:prstGeom prst="rect">
            <a:avLst/>
          </a:prstGeom>
        </p:spPr>
      </p:pic>
      <p:pic>
        <p:nvPicPr>
          <p:cNvPr id="6" name="Picture 5">
            <a:extLst>
              <a:ext uri="{FF2B5EF4-FFF2-40B4-BE49-F238E27FC236}">
                <a16:creationId xmlns:a16="http://schemas.microsoft.com/office/drawing/2014/main" id="{9E326A07-9C62-E1D2-6949-91A215100EC2}"/>
              </a:ext>
            </a:extLst>
          </p:cNvPr>
          <p:cNvPicPr>
            <a:picLocks noChangeAspect="1"/>
          </p:cNvPicPr>
          <p:nvPr/>
        </p:nvPicPr>
        <p:blipFill>
          <a:blip r:embed="rId4"/>
          <a:srcRect l="6802" t="20404" r="7696" b="23731"/>
          <a:stretch/>
        </p:blipFill>
        <p:spPr>
          <a:xfrm>
            <a:off x="9063315" y="1292140"/>
            <a:ext cx="7952510" cy="3831189"/>
          </a:xfrm>
          <a:prstGeom prst="rect">
            <a:avLst/>
          </a:prstGeom>
        </p:spPr>
      </p:pic>
      <p:sp>
        <p:nvSpPr>
          <p:cNvPr id="2" name="Slide Number Placeholder 1">
            <a:extLst>
              <a:ext uri="{FF2B5EF4-FFF2-40B4-BE49-F238E27FC236}">
                <a16:creationId xmlns:a16="http://schemas.microsoft.com/office/drawing/2014/main" id="{98E006A7-F1B7-450A-665C-E68D6287FF82}"/>
              </a:ext>
            </a:extLst>
          </p:cNvPr>
          <p:cNvSpPr>
            <a:spLocks noGrp="1"/>
          </p:cNvSpPr>
          <p:nvPr>
            <p:ph type="sldNum" sz="quarter" idx="4"/>
          </p:nvPr>
        </p:nvSpPr>
        <p:spPr>
          <a:xfrm>
            <a:off x="13253300" y="9250052"/>
            <a:ext cx="3841749" cy="511175"/>
          </a:xfrm>
        </p:spPr>
        <p:txBody>
          <a:bodyPr/>
          <a:lstStyle/>
          <a:p>
            <a:fld id="{7E1E7F26-11EC-4543-AC24-E609449627D1}" type="slidenum">
              <a:rPr lang="en-GB" smtClean="0"/>
              <a:pPr/>
              <a:t>2</a:t>
            </a:fld>
            <a:endParaRPr lang="en-GB" dirty="0"/>
          </a:p>
        </p:txBody>
      </p:sp>
    </p:spTree>
    <p:extLst>
      <p:ext uri="{BB962C8B-B14F-4D97-AF65-F5344CB8AC3E}">
        <p14:creationId xmlns:p14="http://schemas.microsoft.com/office/powerpoint/2010/main" val="38043919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A7899-F918-7972-2E98-6F9375D38D8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D31609E-20C6-59EE-FCD4-494EAA8EF5CB}"/>
              </a:ext>
            </a:extLst>
          </p:cNvPr>
          <p:cNvSpPr/>
          <p:nvPr/>
        </p:nvSpPr>
        <p:spPr>
          <a:xfrm>
            <a:off x="4631966" y="-1"/>
            <a:ext cx="12436834" cy="53788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91343" tIns="45672" rIns="91343" bIns="45672" rtlCol="0" anchor="ctr"/>
          <a:lstStyle/>
          <a:p>
            <a:pPr algn="r"/>
            <a:r>
              <a:rPr lang="en-US" sz="3000" b="1" dirty="0">
                <a:solidFill>
                  <a:schemeClr val="bg1"/>
                </a:solidFill>
              </a:rPr>
              <a:t>CONCLUSIONS</a:t>
            </a:r>
          </a:p>
        </p:txBody>
      </p:sp>
      <p:sp>
        <p:nvSpPr>
          <p:cNvPr id="2" name="TextBox 1">
            <a:extLst>
              <a:ext uri="{FF2B5EF4-FFF2-40B4-BE49-F238E27FC236}">
                <a16:creationId xmlns:a16="http://schemas.microsoft.com/office/drawing/2014/main" id="{F3196799-2596-FE59-54C8-E08BC7192363}"/>
              </a:ext>
            </a:extLst>
          </p:cNvPr>
          <p:cNvSpPr txBox="1"/>
          <p:nvPr/>
        </p:nvSpPr>
        <p:spPr>
          <a:xfrm>
            <a:off x="312099" y="1651765"/>
            <a:ext cx="8072609" cy="5786199"/>
          </a:xfrm>
          <a:prstGeom prst="rect">
            <a:avLst/>
          </a:prstGeom>
          <a:noFill/>
        </p:spPr>
        <p:txBody>
          <a:bodyPr wrap="square">
            <a:spAutoFit/>
          </a:bodyPr>
          <a:lstStyle/>
          <a:p>
            <a:pPr marL="285750" indent="-285750" defTabSz="914400" eaLnBrk="0" fontAlgn="base" hangingPunct="0">
              <a:spcBef>
                <a:spcPts val="600"/>
              </a:spcBef>
              <a:spcAft>
                <a:spcPts val="600"/>
              </a:spcAft>
              <a:buFont typeface="Arial" panose="020B0604020202020204" pitchFamily="34" charset="0"/>
              <a:buChar char="•"/>
            </a:pPr>
            <a:r>
              <a:rPr lang="en-US" altLang="en-US" sz="2000" dirty="0">
                <a:latin typeface="+mj-lt"/>
              </a:rPr>
              <a:t>In our experience, many existing marinas and new facilities are not adequately anchored to withstand a significant design event</a:t>
            </a:r>
          </a:p>
          <a:p>
            <a:pPr marL="285750" indent="-285750" defTabSz="914400" eaLnBrk="0" fontAlgn="base" hangingPunct="0">
              <a:spcBef>
                <a:spcPts val="600"/>
              </a:spcBef>
              <a:spcAft>
                <a:spcPts val="600"/>
              </a:spcAft>
              <a:buFont typeface="Arial" panose="020B0604020202020204" pitchFamily="34" charset="0"/>
              <a:buChar char="•"/>
            </a:pPr>
            <a:r>
              <a:rPr lang="en-US" altLang="en-US" sz="2000" dirty="0">
                <a:latin typeface="+mj-lt"/>
              </a:rPr>
              <a:t>Our experience indicates this is more prevalent on lake/inland marinas then on coastal marinas</a:t>
            </a:r>
          </a:p>
          <a:p>
            <a:pPr marL="285750" marR="0" indent="-285750">
              <a:spcBef>
                <a:spcPts val="600"/>
              </a:spcBef>
              <a:spcAft>
                <a:spcPts val="60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Several reasons why this continues but is slowly changing as codes and guidelines continue to evolve</a:t>
            </a:r>
          </a:p>
          <a:p>
            <a:pPr marL="342900" marR="0" indent="-342900">
              <a:spcBef>
                <a:spcPts val="600"/>
              </a:spcBef>
              <a:spcAft>
                <a:spcPts val="60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Embedment anchors are a far superior choice in terms of anchoring capacity (but have limitations like all anchoring solutions)</a:t>
            </a:r>
          </a:p>
          <a:p>
            <a:pPr marL="342900" marR="0" indent="-342900">
              <a:spcBef>
                <a:spcPts val="600"/>
              </a:spcBef>
              <a:spcAft>
                <a:spcPts val="600"/>
              </a:spcAft>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Uncertainty remains in many instances designing the anchoring restraints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600"/>
              </a:spcBef>
              <a:spcAft>
                <a:spcPts val="600"/>
              </a:spcAft>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Field testing your anchors is the best way to resolve uncertainties in site conditions and design approach</a:t>
            </a:r>
          </a:p>
          <a:p>
            <a:pPr marL="342900" marR="0" indent="-342900">
              <a:spcBef>
                <a:spcPts val="600"/>
              </a:spcBef>
              <a:spcAft>
                <a:spcPts val="600"/>
              </a:spcAft>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Modify anchoring solution based on field test results to ensure your facility is protected for the design event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defTabSz="914400" eaLnBrk="0" fontAlgn="base" hangingPunct="0">
              <a:spcBef>
                <a:spcPts val="600"/>
              </a:spcBef>
              <a:spcAft>
                <a:spcPts val="600"/>
              </a:spcAft>
              <a:buFont typeface="Arial" panose="020B0604020202020204" pitchFamily="34" charset="0"/>
              <a:buChar char="•"/>
            </a:pPr>
            <a:endParaRPr kumimoji="0" lang="en-US" altLang="en-US" sz="2000" b="0" i="0" u="none" strike="noStrike" cap="none" normalizeH="0" baseline="0" dirty="0">
              <a:ln>
                <a:noFill/>
              </a:ln>
              <a:solidFill>
                <a:schemeClr val="tx1"/>
              </a:solidFill>
              <a:effectLst/>
              <a:latin typeface="+mj-lt"/>
            </a:endParaRPr>
          </a:p>
        </p:txBody>
      </p:sp>
      <p:pic>
        <p:nvPicPr>
          <p:cNvPr id="1030" name="Picture 6" descr="Helix U/W Mooring Anchor - YouTube">
            <a:extLst>
              <a:ext uri="{FF2B5EF4-FFF2-40B4-BE49-F238E27FC236}">
                <a16:creationId xmlns:a16="http://schemas.microsoft.com/office/drawing/2014/main" id="{73CE7EF7-16EF-77AE-7A5C-81DFF3872A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992" r="28235"/>
          <a:stretch/>
        </p:blipFill>
        <p:spPr bwMode="auto">
          <a:xfrm>
            <a:off x="8908130" y="1200710"/>
            <a:ext cx="7739329" cy="8095855"/>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a:extLst>
              <a:ext uri="{FF2B5EF4-FFF2-40B4-BE49-F238E27FC236}">
                <a16:creationId xmlns:a16="http://schemas.microsoft.com/office/drawing/2014/main" id="{BF9B65B3-8A94-59EF-D6BD-81505A208472}"/>
              </a:ext>
            </a:extLst>
          </p:cNvPr>
          <p:cNvSpPr>
            <a:spLocks noGrp="1"/>
          </p:cNvSpPr>
          <p:nvPr>
            <p:ph type="sldNum" sz="quarter" idx="4"/>
          </p:nvPr>
        </p:nvSpPr>
        <p:spPr>
          <a:xfrm>
            <a:off x="13253300" y="9250052"/>
            <a:ext cx="3841749" cy="511175"/>
          </a:xfrm>
        </p:spPr>
        <p:txBody>
          <a:bodyPr/>
          <a:lstStyle/>
          <a:p>
            <a:fld id="{7E1E7F26-11EC-4543-AC24-E609449627D1}" type="slidenum">
              <a:rPr lang="en-GB" smtClean="0"/>
              <a:pPr/>
              <a:t>20</a:t>
            </a:fld>
            <a:endParaRPr lang="en-GB" dirty="0"/>
          </a:p>
        </p:txBody>
      </p:sp>
    </p:spTree>
    <p:extLst>
      <p:ext uri="{BB962C8B-B14F-4D97-AF65-F5344CB8AC3E}">
        <p14:creationId xmlns:p14="http://schemas.microsoft.com/office/powerpoint/2010/main" val="10443563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933B2-5F8B-D88B-83FB-1BAB87BE069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095574A-EA90-36CB-C179-CEE62588C777}"/>
              </a:ext>
            </a:extLst>
          </p:cNvPr>
          <p:cNvSpPr txBox="1"/>
          <p:nvPr/>
        </p:nvSpPr>
        <p:spPr>
          <a:xfrm>
            <a:off x="983952" y="2888114"/>
            <a:ext cx="9210323" cy="3016210"/>
          </a:xfrm>
          <a:prstGeom prst="rect">
            <a:avLst/>
          </a:prstGeom>
          <a:noFill/>
        </p:spPr>
        <p:txBody>
          <a:bodyPr wrap="square" rtlCol="0">
            <a:spAutoFit/>
          </a:bodyPr>
          <a:lstStyle/>
          <a:p>
            <a:pPr marL="203190">
              <a:spcAft>
                <a:spcPts val="600"/>
              </a:spcAft>
            </a:pPr>
            <a:r>
              <a:rPr lang="en-US" sz="6000" dirty="0">
                <a:solidFill>
                  <a:schemeClr val="bg1"/>
                </a:solidFill>
                <a:latin typeface="Libre Baskerville" panose="02000000000000000000" pitchFamily="2" charset="0"/>
              </a:rPr>
              <a:t>THANK YOU</a:t>
            </a:r>
          </a:p>
          <a:p>
            <a:pPr marL="203190">
              <a:spcAft>
                <a:spcPts val="600"/>
              </a:spcAft>
            </a:pPr>
            <a:endParaRPr lang="en-US" sz="6000" dirty="0">
              <a:solidFill>
                <a:schemeClr val="bg1"/>
              </a:solidFill>
              <a:latin typeface="Libre Baskerville" panose="02000000000000000000" pitchFamily="2" charset="0"/>
            </a:endParaRPr>
          </a:p>
          <a:p>
            <a:pPr marL="203190">
              <a:spcAft>
                <a:spcPts val="600"/>
              </a:spcAft>
            </a:pPr>
            <a:r>
              <a:rPr lang="en-US" sz="6000" dirty="0">
                <a:solidFill>
                  <a:schemeClr val="bg1"/>
                </a:solidFill>
                <a:latin typeface="Libre Baskerville" panose="02000000000000000000" pitchFamily="2" charset="0"/>
              </a:rPr>
              <a:t>QUESTIONS?</a:t>
            </a:r>
          </a:p>
        </p:txBody>
      </p:sp>
      <p:pic>
        <p:nvPicPr>
          <p:cNvPr id="3" name="Picture 2" descr="A picture containing text, clipart&#10;&#10;Description automatically generated">
            <a:extLst>
              <a:ext uri="{FF2B5EF4-FFF2-40B4-BE49-F238E27FC236}">
                <a16:creationId xmlns:a16="http://schemas.microsoft.com/office/drawing/2014/main" id="{CB1A3048-DFFB-63C4-63EB-AA3E38E51B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7788" y="2888114"/>
            <a:ext cx="3139986" cy="642269"/>
          </a:xfrm>
          <a:prstGeom prst="rect">
            <a:avLst/>
          </a:prstGeom>
        </p:spPr>
      </p:pic>
      <p:sp>
        <p:nvSpPr>
          <p:cNvPr id="9" name="Text 1">
            <a:extLst>
              <a:ext uri="{FF2B5EF4-FFF2-40B4-BE49-F238E27FC236}">
                <a16:creationId xmlns:a16="http://schemas.microsoft.com/office/drawing/2014/main" id="{EC1D8C54-2BCC-7CD9-381C-5726F0167D49}"/>
              </a:ext>
            </a:extLst>
          </p:cNvPr>
          <p:cNvSpPr/>
          <p:nvPr/>
        </p:nvSpPr>
        <p:spPr>
          <a:xfrm>
            <a:off x="980281" y="6160993"/>
            <a:ext cx="8773319" cy="433110"/>
          </a:xfrm>
          <a:prstGeom prst="rect">
            <a:avLst/>
          </a:prstGeom>
          <a:noFill/>
          <a:ln/>
        </p:spPr>
        <p:txBody>
          <a:bodyPr wrap="none" lIns="0" tIns="0" rIns="0" bIns="0" rtlCol="0" anchor="t"/>
          <a:lstStyle/>
          <a:p>
            <a:pPr>
              <a:lnSpc>
                <a:spcPts val="3383"/>
              </a:lnSpc>
            </a:pPr>
            <a:endParaRPr lang="en-US" sz="3000" dirty="0"/>
          </a:p>
        </p:txBody>
      </p:sp>
      <p:pic>
        <p:nvPicPr>
          <p:cNvPr id="4" name="Picture 2">
            <a:extLst>
              <a:ext uri="{FF2B5EF4-FFF2-40B4-BE49-F238E27FC236}">
                <a16:creationId xmlns:a16="http://schemas.microsoft.com/office/drawing/2014/main" id="{314DD630-75D9-5B8D-5832-06DCC86B2BDA}"/>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7003037" y="7965303"/>
            <a:ext cx="2290462" cy="1096448"/>
          </a:xfrm>
          <a:prstGeom prst="rect">
            <a:avLst/>
          </a:prstGeom>
          <a:noFill/>
          <a:extLst>
            <a:ext uri="{909E8E84-426E-40DD-AFC4-6F175D3DCCD1}">
              <a14:hiddenFill xmlns:a14="http://schemas.microsoft.com/office/drawing/2010/main">
                <a:solidFill>
                  <a:srgbClr val="FFFFFF"/>
                </a:solidFill>
              </a14:hiddenFill>
            </a:ext>
          </a:extLst>
        </p:spPr>
      </p:pic>
      <p:sp>
        <p:nvSpPr>
          <p:cNvPr id="5" name="Text 3">
            <a:extLst>
              <a:ext uri="{FF2B5EF4-FFF2-40B4-BE49-F238E27FC236}">
                <a16:creationId xmlns:a16="http://schemas.microsoft.com/office/drawing/2014/main" id="{69ABA587-EF30-8499-2054-C94384AFD10A}"/>
              </a:ext>
            </a:extLst>
          </p:cNvPr>
          <p:cNvSpPr/>
          <p:nvPr/>
        </p:nvSpPr>
        <p:spPr>
          <a:xfrm>
            <a:off x="9427788" y="3799647"/>
            <a:ext cx="7519988" cy="1977806"/>
          </a:xfrm>
          <a:prstGeom prst="rect">
            <a:avLst/>
          </a:prstGeom>
          <a:noFill/>
          <a:ln/>
        </p:spPr>
        <p:txBody>
          <a:bodyPr wrap="none" lIns="0" tIns="0" rIns="0" bIns="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nSpc>
                <a:spcPts val="2900"/>
              </a:lnSpc>
              <a:spcBef>
                <a:spcPts val="600"/>
              </a:spcBef>
              <a:spcAft>
                <a:spcPts val="600"/>
              </a:spcAft>
              <a:buNone/>
            </a:pPr>
            <a:r>
              <a:rPr lang="en-US" sz="3000" dirty="0">
                <a:solidFill>
                  <a:srgbClr val="E5E0DF"/>
                </a:solidFill>
                <a:latin typeface="DM Sans" pitchFamily="34" charset="0"/>
                <a:ea typeface="DM Sans" pitchFamily="34" charset="-122"/>
                <a:cs typeface="DM Sans" pitchFamily="34" charset="-120"/>
              </a:rPr>
              <a:t>Christopher Goshow, P.E.</a:t>
            </a:r>
          </a:p>
          <a:p>
            <a:pPr marL="0" indent="0">
              <a:lnSpc>
                <a:spcPts val="2900"/>
              </a:lnSpc>
              <a:spcBef>
                <a:spcPts val="600"/>
              </a:spcBef>
              <a:spcAft>
                <a:spcPts val="600"/>
              </a:spcAft>
              <a:buNone/>
            </a:pPr>
            <a:r>
              <a:rPr lang="en-US" sz="3000" dirty="0">
                <a:solidFill>
                  <a:srgbClr val="E5E0DF"/>
                </a:solidFill>
                <a:latin typeface="DM Sans" pitchFamily="34" charset="0"/>
              </a:rPr>
              <a:t>Phone:  +1 904 400 1074</a:t>
            </a:r>
          </a:p>
          <a:p>
            <a:pPr marL="0" indent="0">
              <a:lnSpc>
                <a:spcPts val="2900"/>
              </a:lnSpc>
              <a:spcBef>
                <a:spcPts val="600"/>
              </a:spcBef>
              <a:spcAft>
                <a:spcPts val="600"/>
              </a:spcAft>
              <a:buNone/>
            </a:pPr>
            <a:r>
              <a:rPr lang="en-US" sz="3000" dirty="0">
                <a:solidFill>
                  <a:srgbClr val="E5E0DF"/>
                </a:solidFill>
                <a:latin typeface="DM Sans" pitchFamily="34" charset="0"/>
              </a:rPr>
              <a:t>Email:   cgoshow@iwcllc.com</a:t>
            </a:r>
          </a:p>
          <a:p>
            <a:pPr marL="0" indent="0">
              <a:lnSpc>
                <a:spcPts val="2900"/>
              </a:lnSpc>
              <a:spcBef>
                <a:spcPts val="600"/>
              </a:spcBef>
              <a:spcAft>
                <a:spcPts val="600"/>
              </a:spcAft>
              <a:buNone/>
            </a:pPr>
            <a:r>
              <a:rPr lang="en-US" sz="3000" dirty="0">
                <a:solidFill>
                  <a:srgbClr val="E5E0DF"/>
                </a:solidFill>
                <a:latin typeface="DM Sans" pitchFamily="34" charset="0"/>
              </a:rPr>
              <a:t>Web:    www.iwcllc.com</a:t>
            </a:r>
            <a:endParaRPr lang="en-US" sz="3000" dirty="0"/>
          </a:p>
        </p:txBody>
      </p:sp>
    </p:spTree>
    <p:extLst>
      <p:ext uri="{BB962C8B-B14F-4D97-AF65-F5344CB8AC3E}">
        <p14:creationId xmlns:p14="http://schemas.microsoft.com/office/powerpoint/2010/main" val="3392249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13E23-9933-7EAE-15B6-7B59C66E5A8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675FB81-6918-C470-F8B6-0F2F34EAA0D4}"/>
              </a:ext>
            </a:extLst>
          </p:cNvPr>
          <p:cNvSpPr/>
          <p:nvPr/>
        </p:nvSpPr>
        <p:spPr>
          <a:xfrm>
            <a:off x="4631966" y="-1"/>
            <a:ext cx="12436834" cy="53788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91343" tIns="45672" rIns="91343" bIns="45672" rtlCol="0" anchor="ctr"/>
          <a:lstStyle/>
          <a:p>
            <a:pPr algn="r"/>
            <a:r>
              <a:rPr lang="en-US" sz="3000" b="1" dirty="0">
                <a:solidFill>
                  <a:schemeClr val="bg1"/>
                </a:solidFill>
              </a:rPr>
              <a:t>MOTIVATION (CONTINUED)</a:t>
            </a:r>
          </a:p>
        </p:txBody>
      </p:sp>
      <p:sp>
        <p:nvSpPr>
          <p:cNvPr id="2" name="TextBox 1">
            <a:extLst>
              <a:ext uri="{FF2B5EF4-FFF2-40B4-BE49-F238E27FC236}">
                <a16:creationId xmlns:a16="http://schemas.microsoft.com/office/drawing/2014/main" id="{D4D5A0EF-A503-E9DF-7A19-73CFDFF87FD3}"/>
              </a:ext>
            </a:extLst>
          </p:cNvPr>
          <p:cNvSpPr txBox="1"/>
          <p:nvPr/>
        </p:nvSpPr>
        <p:spPr>
          <a:xfrm>
            <a:off x="3413544" y="1249292"/>
            <a:ext cx="10241712" cy="2092881"/>
          </a:xfrm>
          <a:prstGeom prst="rect">
            <a:avLst/>
          </a:prstGeom>
          <a:noFill/>
        </p:spPr>
        <p:txBody>
          <a:bodyPr wrap="square" rtlCol="0">
            <a:spAutoFit/>
          </a:bodyPr>
          <a:lstStyle/>
          <a:p>
            <a:pPr algn="ctr"/>
            <a:r>
              <a:rPr lang="en-US" sz="3000" b="1" dirty="0"/>
              <a:t>TIME TO ADDRESS THE ELEPHANT IN THE ROOM!</a:t>
            </a:r>
          </a:p>
          <a:p>
            <a:pPr algn="ctr"/>
            <a:endParaRPr lang="en-US" sz="2000" b="1" dirty="0"/>
          </a:p>
          <a:p>
            <a:pPr algn="ctr"/>
            <a:r>
              <a:rPr lang="en-US" sz="2000" dirty="0"/>
              <a:t>Perception that anchoring for inland lake marinas are somehow different than coastal marinas.</a:t>
            </a:r>
          </a:p>
          <a:p>
            <a:pPr algn="ctr"/>
            <a:endParaRPr lang="en-US" sz="2000" dirty="0"/>
          </a:p>
          <a:p>
            <a:pPr algn="ctr"/>
            <a:r>
              <a:rPr lang="en-US" sz="2000" dirty="0"/>
              <a:t>Truth is, the design parameters and forcing conditions are largely the same…in fact, in many instances, inland lake marinas are exposed to more challenging anchoring conditions.</a:t>
            </a:r>
          </a:p>
        </p:txBody>
      </p:sp>
      <p:pic>
        <p:nvPicPr>
          <p:cNvPr id="2050" name="Picture 2" descr="Texoma Marina &amp; Resort in Whitesboro, TX, United States - Marina Reviews - Phone Number ...">
            <a:extLst>
              <a:ext uri="{FF2B5EF4-FFF2-40B4-BE49-F238E27FC236}">
                <a16:creationId xmlns:a16="http://schemas.microsoft.com/office/drawing/2014/main" id="{38956250-C0C3-D8DC-45E5-B0984295EEA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6884" y="3445729"/>
            <a:ext cx="8081623" cy="53877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11FC5D9D-8DB9-3013-F32E-402C314F9B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937" t="24589"/>
          <a:stretch/>
        </p:blipFill>
        <p:spPr bwMode="auto">
          <a:xfrm>
            <a:off x="8700295" y="3445730"/>
            <a:ext cx="8081622" cy="538774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1">
            <a:extLst>
              <a:ext uri="{FF2B5EF4-FFF2-40B4-BE49-F238E27FC236}">
                <a16:creationId xmlns:a16="http://schemas.microsoft.com/office/drawing/2014/main" id="{1FAE9FEC-4E8A-ACB4-1BB3-AC4DD1EE28E9}"/>
              </a:ext>
            </a:extLst>
          </p:cNvPr>
          <p:cNvSpPr>
            <a:spLocks noGrp="1"/>
          </p:cNvSpPr>
          <p:nvPr>
            <p:ph type="sldNum" sz="quarter" idx="4"/>
          </p:nvPr>
        </p:nvSpPr>
        <p:spPr>
          <a:xfrm>
            <a:off x="13253300" y="9250052"/>
            <a:ext cx="3841749" cy="511175"/>
          </a:xfrm>
        </p:spPr>
        <p:txBody>
          <a:bodyPr/>
          <a:lstStyle/>
          <a:p>
            <a:fld id="{7E1E7F26-11EC-4543-AC24-E609449627D1}" type="slidenum">
              <a:rPr lang="en-GB" smtClean="0"/>
              <a:pPr/>
              <a:t>3</a:t>
            </a:fld>
            <a:endParaRPr lang="en-GB" dirty="0"/>
          </a:p>
        </p:txBody>
      </p:sp>
    </p:spTree>
    <p:extLst>
      <p:ext uri="{BB962C8B-B14F-4D97-AF65-F5344CB8AC3E}">
        <p14:creationId xmlns:p14="http://schemas.microsoft.com/office/powerpoint/2010/main" val="4121840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B753F-1341-71AE-2152-B15CF7A996F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9C6B067-8E5C-16BF-6713-93E60F966966}"/>
              </a:ext>
            </a:extLst>
          </p:cNvPr>
          <p:cNvSpPr/>
          <p:nvPr/>
        </p:nvSpPr>
        <p:spPr>
          <a:xfrm>
            <a:off x="4631966" y="-1"/>
            <a:ext cx="12436834" cy="53788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91343" tIns="45672" rIns="91343" bIns="45672" rtlCol="0" anchor="ctr"/>
          <a:lstStyle/>
          <a:p>
            <a:pPr algn="r"/>
            <a:r>
              <a:rPr lang="en-US" sz="3000" b="1" dirty="0">
                <a:solidFill>
                  <a:schemeClr val="bg1"/>
                </a:solidFill>
              </a:rPr>
              <a:t>PRESENTATION OBJECTIVES</a:t>
            </a:r>
          </a:p>
        </p:txBody>
      </p:sp>
      <p:sp>
        <p:nvSpPr>
          <p:cNvPr id="8" name="TextBox 7">
            <a:extLst>
              <a:ext uri="{FF2B5EF4-FFF2-40B4-BE49-F238E27FC236}">
                <a16:creationId xmlns:a16="http://schemas.microsoft.com/office/drawing/2014/main" id="{515A5EFA-4807-ED9E-3C3B-4805033194A3}"/>
              </a:ext>
            </a:extLst>
          </p:cNvPr>
          <p:cNvSpPr txBox="1"/>
          <p:nvPr/>
        </p:nvSpPr>
        <p:spPr>
          <a:xfrm>
            <a:off x="153570" y="1292140"/>
            <a:ext cx="8606116" cy="5016758"/>
          </a:xfrm>
          <a:prstGeom prst="rect">
            <a:avLst/>
          </a:prstGeom>
          <a:noFill/>
        </p:spPr>
        <p:txBody>
          <a:bodyPr wrap="square">
            <a:spAutoFit/>
          </a:bodyPr>
          <a:lstStyle/>
          <a:p>
            <a:pPr>
              <a:spcBef>
                <a:spcPts val="600"/>
              </a:spcBef>
              <a:spcAft>
                <a:spcPts val="6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This presentation will provide an overview of the various types of dock anchors commonly utilized in coastal and inland/lake marinas</a:t>
            </a:r>
            <a:r>
              <a:rPr lang="en-US" sz="2000" dirty="0">
                <a:latin typeface="Calibri" panose="020F0502020204030204" pitchFamily="34" charset="0"/>
                <a:ea typeface="Calibri" panose="020F0502020204030204" pitchFamily="34" charset="0"/>
                <a:cs typeface="Times New Roman" panose="02020603050405020304" pitchFamily="18" charset="0"/>
              </a:rPr>
              <a:t> including:</a:t>
            </a:r>
          </a:p>
          <a:p>
            <a:pPr marL="342900" indent="-342900">
              <a:spcBef>
                <a:spcPts val="600"/>
              </a:spcBef>
              <a:spcAft>
                <a:spcPts val="60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Piles:  </a:t>
            </a:r>
            <a:r>
              <a:rPr lang="en-US" altLang="en-US" sz="2000" dirty="0">
                <a:latin typeface="+mj-lt"/>
              </a:rPr>
              <a:t>Guide Piles, Spud Piles (aka Pole &amp; Sleeve)</a:t>
            </a:r>
          </a:p>
          <a:p>
            <a:pPr marL="342900" indent="-342900">
              <a:spcBef>
                <a:spcPts val="600"/>
              </a:spcBef>
              <a:spcAft>
                <a:spcPts val="600"/>
              </a:spcAft>
              <a:buFont typeface="Arial" panose="020B0604020202020204" pitchFamily="34" charset="0"/>
              <a:buChar char="•"/>
            </a:pPr>
            <a:r>
              <a:rPr lang="en-US" altLang="en-US" sz="2000" dirty="0">
                <a:latin typeface="+mj-lt"/>
              </a:rPr>
              <a:t>Deadweight &amp; Deadweight/Drag Anchors</a:t>
            </a:r>
          </a:p>
          <a:p>
            <a:pPr marL="342900" indent="-342900">
              <a:spcBef>
                <a:spcPts val="600"/>
              </a:spcBef>
              <a:spcAft>
                <a:spcPts val="600"/>
              </a:spcAft>
              <a:buFont typeface="Arial" panose="020B0604020202020204" pitchFamily="34" charset="0"/>
              <a:buChar char="•"/>
            </a:pPr>
            <a:r>
              <a:rPr lang="en-US" altLang="en-US" sz="2000" dirty="0">
                <a:latin typeface="+mj-lt"/>
              </a:rPr>
              <a:t>Embedment Anchors:  Helical Screws, Embedded Plates</a:t>
            </a:r>
          </a:p>
          <a:p>
            <a:pPr>
              <a:spcBef>
                <a:spcPts val="600"/>
              </a:spcBef>
              <a:spcAft>
                <a:spcPts val="6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The design philosophies, typical capacities, issues/concerns and recent advances with various anchoring options will be presented.  </a:t>
            </a:r>
          </a:p>
          <a:p>
            <a:pPr>
              <a:spcBef>
                <a:spcPts val="600"/>
              </a:spcBef>
              <a:spcAft>
                <a:spcPts val="6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This presentation will conclude with recommendations to test and validate the capacity of dock anchors on existing and new installations. </a:t>
            </a:r>
          </a:p>
          <a:p>
            <a:pPr>
              <a:spcBef>
                <a:spcPts val="600"/>
              </a:spcBef>
              <a:spcAft>
                <a:spcPts val="600"/>
              </a:spcAft>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spcBef>
                <a:spcPts val="600"/>
              </a:spcBef>
              <a:spcAft>
                <a:spcPts val="60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R="0">
              <a:spcBef>
                <a:spcPts val="600"/>
              </a:spcBef>
              <a:spcAft>
                <a:spcPts val="60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A dock over water with trees in the background&#10;&#10;Description automatically generated">
            <a:extLst>
              <a:ext uri="{FF2B5EF4-FFF2-40B4-BE49-F238E27FC236}">
                <a16:creationId xmlns:a16="http://schemas.microsoft.com/office/drawing/2014/main" id="{7FC642C1-ECE6-376B-5B6E-C20EA8BEFD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0838" y="1122936"/>
            <a:ext cx="6143812" cy="3455894"/>
          </a:xfrm>
          <a:prstGeom prst="rect">
            <a:avLst/>
          </a:prstGeom>
        </p:spPr>
      </p:pic>
      <p:grpSp>
        <p:nvGrpSpPr>
          <p:cNvPr id="2" name="Group 1">
            <a:extLst>
              <a:ext uri="{FF2B5EF4-FFF2-40B4-BE49-F238E27FC236}">
                <a16:creationId xmlns:a16="http://schemas.microsoft.com/office/drawing/2014/main" id="{54FF3A01-ECAC-1ACB-F2BC-5D11432D8295}"/>
              </a:ext>
            </a:extLst>
          </p:cNvPr>
          <p:cNvGrpSpPr/>
          <p:nvPr/>
        </p:nvGrpSpPr>
        <p:grpSpPr>
          <a:xfrm>
            <a:off x="10389395" y="4800600"/>
            <a:ext cx="5346698" cy="4572000"/>
            <a:chOff x="3579997" y="537882"/>
            <a:chExt cx="5346698" cy="4572000"/>
          </a:xfrm>
        </p:grpSpPr>
        <p:pic>
          <p:nvPicPr>
            <p:cNvPr id="4" name="Picture 3" descr="A metal fence next to a staircase&#10;&#10;Description automatically generated">
              <a:extLst>
                <a:ext uri="{FF2B5EF4-FFF2-40B4-BE49-F238E27FC236}">
                  <a16:creationId xmlns:a16="http://schemas.microsoft.com/office/drawing/2014/main" id="{99CCF913-BEE8-3210-DB97-164D072044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579872" y="1538007"/>
              <a:ext cx="4572000" cy="2571750"/>
            </a:xfrm>
            <a:prstGeom prst="rect">
              <a:avLst/>
            </a:prstGeom>
          </p:spPr>
        </p:pic>
        <p:pic>
          <p:nvPicPr>
            <p:cNvPr id="9" name="Picture 8" descr="A metal fence with a metal pole&#10;&#10;Description automatically generated with medium confidence">
              <a:extLst>
                <a:ext uri="{FF2B5EF4-FFF2-40B4-BE49-F238E27FC236}">
                  <a16:creationId xmlns:a16="http://schemas.microsoft.com/office/drawing/2014/main" id="{8F672682-7232-3EE0-6E85-0525E049DE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354820" y="1538007"/>
              <a:ext cx="4572000" cy="2571750"/>
            </a:xfrm>
            <a:prstGeom prst="rect">
              <a:avLst/>
            </a:prstGeom>
          </p:spPr>
        </p:pic>
      </p:grpSp>
      <p:sp>
        <p:nvSpPr>
          <p:cNvPr id="3" name="Slide Number Placeholder 1">
            <a:extLst>
              <a:ext uri="{FF2B5EF4-FFF2-40B4-BE49-F238E27FC236}">
                <a16:creationId xmlns:a16="http://schemas.microsoft.com/office/drawing/2014/main" id="{99D6BDF2-F64A-6718-69C6-DDB2B80884EB}"/>
              </a:ext>
            </a:extLst>
          </p:cNvPr>
          <p:cNvSpPr>
            <a:spLocks noGrp="1"/>
          </p:cNvSpPr>
          <p:nvPr>
            <p:ph type="sldNum" sz="quarter" idx="4"/>
          </p:nvPr>
        </p:nvSpPr>
        <p:spPr>
          <a:xfrm>
            <a:off x="13253300" y="9250052"/>
            <a:ext cx="3841749" cy="511175"/>
          </a:xfrm>
        </p:spPr>
        <p:txBody>
          <a:bodyPr/>
          <a:lstStyle/>
          <a:p>
            <a:fld id="{7E1E7F26-11EC-4543-AC24-E609449627D1}" type="slidenum">
              <a:rPr lang="en-GB" smtClean="0"/>
              <a:pPr/>
              <a:t>4</a:t>
            </a:fld>
            <a:endParaRPr lang="en-GB" dirty="0"/>
          </a:p>
        </p:txBody>
      </p:sp>
    </p:spTree>
    <p:extLst>
      <p:ext uri="{BB962C8B-B14F-4D97-AF65-F5344CB8AC3E}">
        <p14:creationId xmlns:p14="http://schemas.microsoft.com/office/powerpoint/2010/main" val="1923149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CE8DA-270C-3099-1C42-FBD02C1DC4C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CE4F25-55B1-F061-E510-1617A6DE4CD6}"/>
              </a:ext>
            </a:extLst>
          </p:cNvPr>
          <p:cNvSpPr>
            <a:spLocks noGrp="1"/>
          </p:cNvSpPr>
          <p:nvPr>
            <p:ph type="sldNum" sz="quarter" idx="4"/>
          </p:nvPr>
        </p:nvSpPr>
        <p:spPr/>
        <p:txBody>
          <a:bodyPr/>
          <a:lstStyle/>
          <a:p>
            <a:fld id="{7E1E7F26-11EC-4543-AC24-E609449627D1}" type="slidenum">
              <a:rPr lang="en-GB" smtClean="0"/>
              <a:pPr/>
              <a:t>5</a:t>
            </a:fld>
            <a:endParaRPr lang="en-GB" dirty="0"/>
          </a:p>
        </p:txBody>
      </p:sp>
      <p:sp>
        <p:nvSpPr>
          <p:cNvPr id="3" name="Rectangle 2">
            <a:extLst>
              <a:ext uri="{FF2B5EF4-FFF2-40B4-BE49-F238E27FC236}">
                <a16:creationId xmlns:a16="http://schemas.microsoft.com/office/drawing/2014/main" id="{C9BD5A6D-335E-FF04-CCF7-4BB802C002FA}"/>
              </a:ext>
            </a:extLst>
          </p:cNvPr>
          <p:cNvSpPr/>
          <p:nvPr/>
        </p:nvSpPr>
        <p:spPr>
          <a:xfrm>
            <a:off x="4631966" y="-1"/>
            <a:ext cx="12436834" cy="53788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91343" tIns="45672" rIns="91343" bIns="45672" rtlCol="0" anchor="ctr"/>
          <a:lstStyle/>
          <a:p>
            <a:pPr algn="r"/>
            <a:r>
              <a:rPr lang="en-US" sz="3000" b="1" dirty="0">
                <a:solidFill>
                  <a:schemeClr val="bg1"/>
                </a:solidFill>
              </a:rPr>
              <a:t>FACTORS AFFECTING ANCHORING OPTIONS</a:t>
            </a:r>
          </a:p>
        </p:txBody>
      </p:sp>
      <p:sp>
        <p:nvSpPr>
          <p:cNvPr id="6" name="TextBox 5">
            <a:extLst>
              <a:ext uri="{FF2B5EF4-FFF2-40B4-BE49-F238E27FC236}">
                <a16:creationId xmlns:a16="http://schemas.microsoft.com/office/drawing/2014/main" id="{403E1FF3-97CC-8F6A-D0EF-C7DE55C8B89B}"/>
              </a:ext>
            </a:extLst>
          </p:cNvPr>
          <p:cNvSpPr txBox="1"/>
          <p:nvPr/>
        </p:nvSpPr>
        <p:spPr>
          <a:xfrm>
            <a:off x="330130" y="1588487"/>
            <a:ext cx="8603672" cy="7017306"/>
          </a:xfrm>
          <a:prstGeom prst="rect">
            <a:avLst/>
          </a:prstGeom>
          <a:noFill/>
        </p:spPr>
        <p:txBody>
          <a:bodyPr wrap="square">
            <a:spAutoFit/>
          </a:bodyPr>
          <a:lstStyle/>
          <a:p>
            <a:pPr fontAlgn="t">
              <a:spcBef>
                <a:spcPts val="600"/>
              </a:spcBef>
              <a:spcAft>
                <a:spcPts val="600"/>
              </a:spcAft>
            </a:pPr>
            <a:r>
              <a:rPr lang="en-US" sz="2000" b="1" dirty="0">
                <a:solidFill>
                  <a:srgbClr val="333333"/>
                </a:solidFill>
                <a:latin typeface="+mj-lt"/>
              </a:rPr>
              <a:t>Water Level Variations: 	</a:t>
            </a:r>
          </a:p>
          <a:p>
            <a:pPr marL="342900" indent="-342900" fontAlgn="t">
              <a:spcBef>
                <a:spcPts val="600"/>
              </a:spcBef>
              <a:spcAft>
                <a:spcPts val="600"/>
              </a:spcAft>
              <a:buFont typeface="Arial" panose="020B0604020202020204" pitchFamily="34" charset="0"/>
              <a:buChar char="•"/>
            </a:pPr>
            <a:r>
              <a:rPr lang="en-US" sz="2000" dirty="0">
                <a:solidFill>
                  <a:srgbClr val="333333"/>
                </a:solidFill>
                <a:latin typeface="+mj-lt"/>
              </a:rPr>
              <a:t>Daily tidal, seasonal, and/or episodic water level fluctuations</a:t>
            </a:r>
          </a:p>
          <a:p>
            <a:pPr fontAlgn="t">
              <a:spcBef>
                <a:spcPts val="600"/>
              </a:spcBef>
              <a:spcAft>
                <a:spcPts val="600"/>
              </a:spcAft>
            </a:pPr>
            <a:r>
              <a:rPr lang="en-US" sz="2000" b="1" dirty="0">
                <a:solidFill>
                  <a:srgbClr val="333333"/>
                </a:solidFill>
                <a:latin typeface="+mj-lt"/>
              </a:rPr>
              <a:t>Water Depth: </a:t>
            </a:r>
            <a:r>
              <a:rPr lang="en-US" sz="2000" dirty="0">
                <a:solidFill>
                  <a:srgbClr val="333333"/>
                </a:solidFill>
                <a:latin typeface="+mj-lt"/>
              </a:rPr>
              <a:t>	</a:t>
            </a:r>
          </a:p>
          <a:p>
            <a:pPr marL="342900" indent="-342900" fontAlgn="t">
              <a:spcBef>
                <a:spcPts val="600"/>
              </a:spcBef>
              <a:spcAft>
                <a:spcPts val="600"/>
              </a:spcAft>
              <a:buFont typeface="Arial" panose="020B0604020202020204" pitchFamily="34" charset="0"/>
              <a:buChar char="•"/>
            </a:pPr>
            <a:r>
              <a:rPr lang="en-US" sz="2000" dirty="0">
                <a:solidFill>
                  <a:srgbClr val="333333"/>
                </a:solidFill>
                <a:latin typeface="+mj-lt"/>
              </a:rPr>
              <a:t>Deep water obviously rules out piling options</a:t>
            </a:r>
          </a:p>
          <a:p>
            <a:pPr fontAlgn="t">
              <a:spcBef>
                <a:spcPts val="600"/>
              </a:spcBef>
              <a:spcAft>
                <a:spcPts val="600"/>
              </a:spcAft>
            </a:pPr>
            <a:r>
              <a:rPr lang="en-US" sz="2000" b="1" dirty="0">
                <a:solidFill>
                  <a:srgbClr val="333333"/>
                </a:solidFill>
                <a:latin typeface="+mj-lt"/>
              </a:rPr>
              <a:t>Winds, Waves &amp; Currents: </a:t>
            </a:r>
            <a:r>
              <a:rPr lang="en-US" sz="2000" dirty="0">
                <a:solidFill>
                  <a:srgbClr val="333333"/>
                </a:solidFill>
                <a:latin typeface="+mj-lt"/>
              </a:rPr>
              <a:t>	</a:t>
            </a:r>
          </a:p>
          <a:p>
            <a:pPr marL="342900" indent="-342900" fontAlgn="t">
              <a:spcBef>
                <a:spcPts val="600"/>
              </a:spcBef>
              <a:spcAft>
                <a:spcPts val="600"/>
              </a:spcAft>
              <a:buFont typeface="Arial" panose="020B0604020202020204" pitchFamily="34" charset="0"/>
              <a:buChar char="•"/>
            </a:pPr>
            <a:r>
              <a:rPr lang="en-US" sz="2000" dirty="0">
                <a:solidFill>
                  <a:srgbClr val="333333"/>
                </a:solidFill>
                <a:latin typeface="+mj-lt"/>
              </a:rPr>
              <a:t>Type and severity of environmental conditions may dictate certain anchoring options</a:t>
            </a:r>
          </a:p>
          <a:p>
            <a:pPr algn="l" fontAlgn="t">
              <a:spcBef>
                <a:spcPts val="600"/>
              </a:spcBef>
              <a:spcAft>
                <a:spcPts val="600"/>
              </a:spcAft>
            </a:pPr>
            <a:r>
              <a:rPr lang="en-US" sz="2000" b="1" i="0" dirty="0">
                <a:solidFill>
                  <a:srgbClr val="333333"/>
                </a:solidFill>
                <a:effectLst/>
                <a:latin typeface="+mj-lt"/>
              </a:rPr>
              <a:t>Dock Design:</a:t>
            </a:r>
          </a:p>
          <a:p>
            <a:pPr marL="342900" indent="-342900" algn="l" fontAlgn="t">
              <a:spcBef>
                <a:spcPts val="600"/>
              </a:spcBef>
              <a:spcAft>
                <a:spcPts val="600"/>
              </a:spcAft>
              <a:buFont typeface="Arial" panose="020B0604020202020204" pitchFamily="34" charset="0"/>
              <a:buChar char="•"/>
            </a:pPr>
            <a:r>
              <a:rPr lang="en-US" sz="2000" dirty="0">
                <a:solidFill>
                  <a:srgbClr val="333333"/>
                </a:solidFill>
                <a:latin typeface="+mj-lt"/>
              </a:rPr>
              <a:t>Covered Docks &amp; Boat Lifts Add to Windage</a:t>
            </a:r>
          </a:p>
          <a:p>
            <a:pPr fontAlgn="t">
              <a:spcBef>
                <a:spcPts val="600"/>
              </a:spcBef>
              <a:spcAft>
                <a:spcPts val="600"/>
              </a:spcAft>
            </a:pPr>
            <a:r>
              <a:rPr lang="en-US" sz="2000" b="1" dirty="0">
                <a:solidFill>
                  <a:srgbClr val="333333"/>
                </a:solidFill>
                <a:latin typeface="+mj-lt"/>
              </a:rPr>
              <a:t>Soil Conditions:	</a:t>
            </a:r>
          </a:p>
          <a:p>
            <a:pPr marL="342900" indent="-342900" fontAlgn="t">
              <a:spcBef>
                <a:spcPts val="600"/>
              </a:spcBef>
              <a:spcAft>
                <a:spcPts val="600"/>
              </a:spcAft>
              <a:buFont typeface="Arial" panose="020B0604020202020204" pitchFamily="34" charset="0"/>
              <a:buChar char="•"/>
            </a:pPr>
            <a:r>
              <a:rPr lang="en-US" sz="2000" dirty="0">
                <a:solidFill>
                  <a:srgbClr val="333333"/>
                </a:solidFill>
                <a:latin typeface="+mj-lt"/>
              </a:rPr>
              <a:t>Critical factor that is most often ignored</a:t>
            </a:r>
          </a:p>
          <a:p>
            <a:pPr marL="342900" indent="-342900" fontAlgn="t">
              <a:spcBef>
                <a:spcPts val="600"/>
              </a:spcBef>
              <a:spcAft>
                <a:spcPts val="600"/>
              </a:spcAft>
              <a:buFont typeface="Arial" panose="020B0604020202020204" pitchFamily="34" charset="0"/>
              <a:buChar char="•"/>
            </a:pPr>
            <a:r>
              <a:rPr lang="en-US" sz="2000" dirty="0">
                <a:solidFill>
                  <a:srgbClr val="333333"/>
                </a:solidFill>
                <a:latin typeface="+mj-lt"/>
              </a:rPr>
              <a:t>Seabed/lakebed is the strata which is relied upon to counter the lateral loads imposed on the floating docks</a:t>
            </a:r>
          </a:p>
          <a:p>
            <a:pPr marL="342900" indent="-342900" fontAlgn="t">
              <a:spcBef>
                <a:spcPts val="600"/>
              </a:spcBef>
              <a:spcAft>
                <a:spcPts val="600"/>
              </a:spcAft>
              <a:buFont typeface="Arial" panose="020B0604020202020204" pitchFamily="34" charset="0"/>
              <a:buChar char="•"/>
            </a:pPr>
            <a:r>
              <a:rPr lang="en-US" sz="2000" dirty="0">
                <a:solidFill>
                  <a:srgbClr val="333333"/>
                </a:solidFill>
                <a:latin typeface="+mj-lt"/>
              </a:rPr>
              <a:t>“Driven to Refusal” terminology often misused with piles</a:t>
            </a:r>
          </a:p>
          <a:p>
            <a:pPr algn="l" fontAlgn="t">
              <a:spcBef>
                <a:spcPts val="600"/>
              </a:spcBef>
              <a:spcAft>
                <a:spcPts val="600"/>
              </a:spcAft>
            </a:pPr>
            <a:r>
              <a:rPr lang="en-US" sz="2000" b="1" i="0" dirty="0">
                <a:solidFill>
                  <a:srgbClr val="333333"/>
                </a:solidFill>
                <a:effectLst/>
                <a:latin typeface="+mj-lt"/>
              </a:rPr>
              <a:t>Construction Logistics: </a:t>
            </a:r>
          </a:p>
          <a:p>
            <a:pPr marL="342900" indent="-342900" algn="l" fontAlgn="t">
              <a:spcBef>
                <a:spcPts val="600"/>
              </a:spcBef>
              <a:spcAft>
                <a:spcPts val="600"/>
              </a:spcAft>
              <a:buFont typeface="Arial" panose="020B0604020202020204" pitchFamily="34" charset="0"/>
              <a:buChar char="•"/>
            </a:pPr>
            <a:r>
              <a:rPr lang="en-US" sz="2000" b="0" i="0" dirty="0">
                <a:solidFill>
                  <a:srgbClr val="333333"/>
                </a:solidFill>
                <a:effectLst/>
                <a:latin typeface="+mj-lt"/>
              </a:rPr>
              <a:t>Accessibility of construction plant &amp; equipment</a:t>
            </a:r>
          </a:p>
        </p:txBody>
      </p:sp>
      <p:pic>
        <p:nvPicPr>
          <p:cNvPr id="4" name="Picture 3">
            <a:extLst>
              <a:ext uri="{FF2B5EF4-FFF2-40B4-BE49-F238E27FC236}">
                <a16:creationId xmlns:a16="http://schemas.microsoft.com/office/drawing/2014/main" id="{45FC1C67-3161-C335-CC18-86F4457489F5}"/>
              </a:ext>
            </a:extLst>
          </p:cNvPr>
          <p:cNvPicPr>
            <a:picLocks noChangeAspect="1"/>
          </p:cNvPicPr>
          <p:nvPr/>
        </p:nvPicPr>
        <p:blipFill>
          <a:blip r:embed="rId2"/>
          <a:srcRect l="18395" t="8492" b="30963"/>
          <a:stretch/>
        </p:blipFill>
        <p:spPr>
          <a:xfrm>
            <a:off x="9114464" y="857918"/>
            <a:ext cx="7675492" cy="4152136"/>
          </a:xfrm>
          <a:prstGeom prst="rect">
            <a:avLst/>
          </a:prstGeom>
        </p:spPr>
      </p:pic>
      <p:pic>
        <p:nvPicPr>
          <p:cNvPr id="3074" name="Picture 2" descr="Peter Mitchell Photoscapes: Day 181 - Underwater Stumps">
            <a:extLst>
              <a:ext uri="{FF2B5EF4-FFF2-40B4-BE49-F238E27FC236}">
                <a16:creationId xmlns:a16="http://schemas.microsoft.com/office/drawing/2014/main" id="{DF09C777-69D3-2770-FFAB-CF26550391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948" b="12685"/>
          <a:stretch/>
        </p:blipFill>
        <p:spPr bwMode="auto">
          <a:xfrm>
            <a:off x="9114464" y="5253466"/>
            <a:ext cx="7675492" cy="4152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3814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EF269D-0B0F-6387-5AAB-5E79614ADCE5}"/>
              </a:ext>
            </a:extLst>
          </p:cNvPr>
          <p:cNvSpPr>
            <a:spLocks noGrp="1"/>
          </p:cNvSpPr>
          <p:nvPr>
            <p:ph type="sldNum" sz="quarter" idx="4"/>
          </p:nvPr>
        </p:nvSpPr>
        <p:spPr/>
        <p:txBody>
          <a:bodyPr/>
          <a:lstStyle/>
          <a:p>
            <a:fld id="{7E1E7F26-11EC-4543-AC24-E609449627D1}" type="slidenum">
              <a:rPr lang="en-GB" smtClean="0"/>
              <a:pPr/>
              <a:t>6</a:t>
            </a:fld>
            <a:endParaRPr lang="en-GB" dirty="0"/>
          </a:p>
        </p:txBody>
      </p:sp>
      <p:sp>
        <p:nvSpPr>
          <p:cNvPr id="3" name="Rectangle 2">
            <a:extLst>
              <a:ext uri="{FF2B5EF4-FFF2-40B4-BE49-F238E27FC236}">
                <a16:creationId xmlns:a16="http://schemas.microsoft.com/office/drawing/2014/main" id="{E2BC344B-8F30-39A7-51F9-274214546BE7}"/>
              </a:ext>
            </a:extLst>
          </p:cNvPr>
          <p:cNvSpPr/>
          <p:nvPr/>
        </p:nvSpPr>
        <p:spPr>
          <a:xfrm>
            <a:off x="4631966" y="-1"/>
            <a:ext cx="12436834" cy="53788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91343" tIns="45672" rIns="91343" bIns="45672" rtlCol="0" anchor="ctr"/>
          <a:lstStyle/>
          <a:p>
            <a:pPr algn="r"/>
            <a:r>
              <a:rPr lang="en-US" sz="3000" b="1" dirty="0">
                <a:solidFill>
                  <a:schemeClr val="bg1"/>
                </a:solidFill>
              </a:rPr>
              <a:t>GUIDE PILE ANCHORING SYSTEMS</a:t>
            </a:r>
          </a:p>
        </p:txBody>
      </p:sp>
      <p:pic>
        <p:nvPicPr>
          <p:cNvPr id="4" name="Picture 3" descr="A person working on a concrete wall&#10;&#10;Description automatically generated">
            <a:extLst>
              <a:ext uri="{FF2B5EF4-FFF2-40B4-BE49-F238E27FC236}">
                <a16:creationId xmlns:a16="http://schemas.microsoft.com/office/drawing/2014/main" id="{D545D5B2-19A0-0061-135E-C101C423FB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2385" y="1014710"/>
            <a:ext cx="5637675" cy="4228256"/>
          </a:xfrm>
          <a:prstGeom prst="rect">
            <a:avLst/>
          </a:prstGeom>
        </p:spPr>
      </p:pic>
      <p:pic>
        <p:nvPicPr>
          <p:cNvPr id="7" name="Picture 6" descr="A close-up of a metal beam&#10;&#10;Description automatically generated">
            <a:extLst>
              <a:ext uri="{FF2B5EF4-FFF2-40B4-BE49-F238E27FC236}">
                <a16:creationId xmlns:a16="http://schemas.microsoft.com/office/drawing/2014/main" id="{32A87331-2D26-6E85-6040-4CC41177E5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74706" y="4866403"/>
            <a:ext cx="3446012" cy="4594683"/>
          </a:xfrm>
          <a:prstGeom prst="rect">
            <a:avLst/>
          </a:prstGeom>
        </p:spPr>
      </p:pic>
      <p:pic>
        <p:nvPicPr>
          <p:cNvPr id="2060" name="Picture 12">
            <a:extLst>
              <a:ext uri="{FF2B5EF4-FFF2-40B4-BE49-F238E27FC236}">
                <a16:creationId xmlns:a16="http://schemas.microsoft.com/office/drawing/2014/main" id="{2E8672A8-1583-DF6F-F592-0FDB02F886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807" y="1152315"/>
            <a:ext cx="7038383" cy="44402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1EBDA5CA-345F-96AD-6E95-02212371FD3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1089" b="8944"/>
          <a:stretch/>
        </p:blipFill>
        <p:spPr bwMode="auto">
          <a:xfrm>
            <a:off x="3754998" y="4893966"/>
            <a:ext cx="7620000" cy="4570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1781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E8C53-6AE3-F8E9-85E5-CF3F1059E6F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FC3A30C-E84A-F317-C24F-071241E31709}"/>
              </a:ext>
            </a:extLst>
          </p:cNvPr>
          <p:cNvSpPr>
            <a:spLocks noGrp="1"/>
          </p:cNvSpPr>
          <p:nvPr>
            <p:ph type="sldNum" sz="quarter" idx="4"/>
          </p:nvPr>
        </p:nvSpPr>
        <p:spPr/>
        <p:txBody>
          <a:bodyPr/>
          <a:lstStyle/>
          <a:p>
            <a:fld id="{7E1E7F26-11EC-4543-AC24-E609449627D1}" type="slidenum">
              <a:rPr lang="en-GB" smtClean="0"/>
              <a:pPr/>
              <a:t>7</a:t>
            </a:fld>
            <a:endParaRPr lang="en-GB" dirty="0"/>
          </a:p>
        </p:txBody>
      </p:sp>
      <p:sp>
        <p:nvSpPr>
          <p:cNvPr id="3" name="Rectangle 2">
            <a:extLst>
              <a:ext uri="{FF2B5EF4-FFF2-40B4-BE49-F238E27FC236}">
                <a16:creationId xmlns:a16="http://schemas.microsoft.com/office/drawing/2014/main" id="{4D1308B8-FBB6-AEBE-476F-169860E5D811}"/>
              </a:ext>
            </a:extLst>
          </p:cNvPr>
          <p:cNvSpPr/>
          <p:nvPr/>
        </p:nvSpPr>
        <p:spPr>
          <a:xfrm>
            <a:off x="4631966" y="-1"/>
            <a:ext cx="12436834" cy="53788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91343" tIns="45672" rIns="91343" bIns="45672" rtlCol="0" anchor="ctr"/>
          <a:lstStyle/>
          <a:p>
            <a:pPr algn="r"/>
            <a:r>
              <a:rPr lang="en-US" sz="3000" b="1" dirty="0">
                <a:solidFill>
                  <a:schemeClr val="bg1"/>
                </a:solidFill>
              </a:rPr>
              <a:t>GUIDE PILE ANCHORING SYSTEMS</a:t>
            </a:r>
          </a:p>
        </p:txBody>
      </p:sp>
      <p:sp>
        <p:nvSpPr>
          <p:cNvPr id="6" name="TextBox 5">
            <a:extLst>
              <a:ext uri="{FF2B5EF4-FFF2-40B4-BE49-F238E27FC236}">
                <a16:creationId xmlns:a16="http://schemas.microsoft.com/office/drawing/2014/main" id="{E16AB2B4-AC13-763E-9DA3-7D32DF5362CB}"/>
              </a:ext>
            </a:extLst>
          </p:cNvPr>
          <p:cNvSpPr txBox="1"/>
          <p:nvPr/>
        </p:nvSpPr>
        <p:spPr>
          <a:xfrm>
            <a:off x="312099" y="1293023"/>
            <a:ext cx="8072608" cy="8094524"/>
          </a:xfrm>
          <a:prstGeom prst="rect">
            <a:avLst/>
          </a:prstGeom>
          <a:noFill/>
        </p:spPr>
        <p:txBody>
          <a:bodyPr wrap="square">
            <a:spAutoFit/>
          </a:bodyPr>
          <a:lstStyle/>
          <a:p>
            <a:pPr lvl="0" defTabSz="914400" eaLnBrk="0" fontAlgn="base" hangingPunct="0">
              <a:spcBef>
                <a:spcPts val="600"/>
              </a:spcBef>
              <a:spcAft>
                <a:spcPts val="600"/>
              </a:spcAft>
            </a:pPr>
            <a:r>
              <a:rPr lang="en-US" altLang="en-US" sz="2000" dirty="0">
                <a:latin typeface="+mj-lt"/>
              </a:rPr>
              <a:t>Guide Piles</a:t>
            </a:r>
          </a:p>
          <a:p>
            <a:pPr marL="285750" indent="-285750" defTabSz="914400" eaLnBrk="0" fontAlgn="base" hangingPunct="0">
              <a:spcBef>
                <a:spcPts val="600"/>
              </a:spcBef>
              <a:spcAft>
                <a:spcPts val="600"/>
              </a:spcAft>
              <a:buFont typeface="Arial" panose="020B0604020202020204" pitchFamily="34" charset="0"/>
              <a:buChar char="•"/>
            </a:pPr>
            <a:r>
              <a:rPr lang="en-US" altLang="en-US" sz="2000" dirty="0">
                <a:latin typeface="+mj-lt"/>
              </a:rPr>
              <a:t>Steel tubular pile, steel H-piles, concrete piles, wood piles, </a:t>
            </a:r>
            <a:r>
              <a:rPr lang="en-US" altLang="en-US" sz="2000" dirty="0" err="1">
                <a:latin typeface="+mj-lt"/>
              </a:rPr>
              <a:t>etc</a:t>
            </a:r>
            <a:r>
              <a:rPr lang="en-US" altLang="en-US" sz="2000" dirty="0">
                <a:latin typeface="+mj-lt"/>
              </a:rPr>
              <a:t> ranging from 10 in – 24 in with pile guides </a:t>
            </a:r>
          </a:p>
          <a:p>
            <a:pPr marL="285750" indent="-285750" defTabSz="914400" eaLnBrk="0" fontAlgn="base" hangingPunct="0">
              <a:spcBef>
                <a:spcPts val="600"/>
              </a:spcBef>
              <a:spcAft>
                <a:spcPts val="600"/>
              </a:spcAft>
              <a:buFont typeface="Arial" panose="020B0604020202020204" pitchFamily="34" charset="0"/>
              <a:buChar char="•"/>
            </a:pPr>
            <a:r>
              <a:rPr lang="en-US" altLang="en-US" sz="2000" dirty="0">
                <a:latin typeface="+mj-lt"/>
                <a:ea typeface="Times New Roman" panose="02020603050405020304" pitchFamily="18" charset="0"/>
                <a:cs typeface="Aptos" panose="020B0004020202020204" pitchFamily="34" charset="0"/>
              </a:rPr>
              <a:t>Typical installations range from shallow water up to 20 ft+ depth</a:t>
            </a:r>
          </a:p>
          <a:p>
            <a:pPr marL="285750" indent="-285750" defTabSz="914400" eaLnBrk="0" fontAlgn="base" hangingPunct="0">
              <a:spcBef>
                <a:spcPts val="600"/>
              </a:spcBef>
              <a:spcAft>
                <a:spcPts val="600"/>
              </a:spcAft>
              <a:buFont typeface="Arial" panose="020B0604020202020204" pitchFamily="34" charset="0"/>
              <a:buChar char="•"/>
            </a:pPr>
            <a:r>
              <a:rPr lang="en-US" altLang="en-US" sz="2000" dirty="0">
                <a:latin typeface="+mj-lt"/>
              </a:rPr>
              <a:t>Doesn’t interfere with navigation</a:t>
            </a:r>
          </a:p>
          <a:p>
            <a:pPr marL="285750" indent="-285750" defTabSz="914400" eaLnBrk="0" fontAlgn="base" hangingPunct="0">
              <a:spcBef>
                <a:spcPts val="600"/>
              </a:spcBef>
              <a:spcAft>
                <a:spcPts val="600"/>
              </a:spcAft>
              <a:buFont typeface="Arial" panose="020B0604020202020204" pitchFamily="34" charset="0"/>
              <a:buChar char="•"/>
            </a:pPr>
            <a:r>
              <a:rPr lang="en-US" altLang="en-US" sz="2000" dirty="0">
                <a:latin typeface="+mj-lt"/>
              </a:rPr>
              <a:t>Restrain lateral movement with unrestricted vertical movement</a:t>
            </a:r>
          </a:p>
          <a:p>
            <a:pPr marL="285750" indent="-285750" defTabSz="914400" eaLnBrk="0" fontAlgn="base" hangingPunct="0">
              <a:spcBef>
                <a:spcPts val="600"/>
              </a:spcBef>
              <a:spcAft>
                <a:spcPts val="600"/>
              </a:spcAft>
              <a:buFont typeface="Arial" panose="020B0604020202020204" pitchFamily="34" charset="0"/>
              <a:buChar char="•"/>
            </a:pPr>
            <a:r>
              <a:rPr lang="en-US" altLang="en-US" sz="2000" dirty="0">
                <a:latin typeface="+mj-lt"/>
              </a:rPr>
              <a:t>Purely lateral force imposed on piled anchors</a:t>
            </a:r>
          </a:p>
          <a:p>
            <a:pPr marL="285750" indent="-285750" defTabSz="914400" eaLnBrk="0" fontAlgn="base" hangingPunct="0">
              <a:spcBef>
                <a:spcPts val="600"/>
              </a:spcBef>
              <a:spcAft>
                <a:spcPts val="600"/>
              </a:spcAft>
              <a:buFont typeface="Arial" panose="020B0604020202020204" pitchFamily="34" charset="0"/>
              <a:buChar char="•"/>
            </a:pPr>
            <a:r>
              <a:rPr lang="en-US" altLang="en-US" sz="2000" dirty="0">
                <a:latin typeface="+mj-lt"/>
              </a:rPr>
              <a:t>Excluding H-piles, lateral restraint solely a function of the soil/ground conditions</a:t>
            </a:r>
          </a:p>
          <a:p>
            <a:pPr marL="285750" indent="-285750" defTabSz="914400" eaLnBrk="0" fontAlgn="base" hangingPunct="0">
              <a:spcBef>
                <a:spcPts val="600"/>
              </a:spcBef>
              <a:spcAft>
                <a:spcPts val="600"/>
              </a:spcAft>
              <a:buFont typeface="Arial" panose="020B0604020202020204" pitchFamily="34" charset="0"/>
              <a:buChar char="•"/>
            </a:pPr>
            <a:r>
              <a:rPr lang="en-US" altLang="en-US" sz="2000" dirty="0">
                <a:latin typeface="+mj-lt"/>
              </a:rPr>
              <a:t>Behaves as a free-headed pile </a:t>
            </a:r>
          </a:p>
          <a:p>
            <a:pPr marL="285750" indent="-285750" defTabSz="914400" eaLnBrk="0" fontAlgn="base" hangingPunct="0">
              <a:spcBef>
                <a:spcPts val="600"/>
              </a:spcBef>
              <a:spcAft>
                <a:spcPts val="600"/>
              </a:spcAft>
              <a:buFont typeface="Arial" panose="020B0604020202020204" pitchFamily="34" charset="0"/>
              <a:buChar char="•"/>
            </a:pPr>
            <a:r>
              <a:rPr lang="en-US" altLang="en-US" sz="2000" dirty="0">
                <a:latin typeface="+mj-lt"/>
              </a:rPr>
              <a:t>Typically designed on assumption of </a:t>
            </a:r>
            <a:r>
              <a:rPr kumimoji="0" lang="en-US" altLang="en-US" sz="2000" b="0" i="0" u="none" strike="noStrike" cap="none" normalizeH="0" baseline="0" dirty="0">
                <a:ln>
                  <a:noFill/>
                </a:ln>
                <a:solidFill>
                  <a:schemeClr val="tx1"/>
                </a:solidFill>
                <a:effectLst/>
                <a:latin typeface="+mj-lt"/>
                <a:ea typeface="Times New Roman" panose="02020603050405020304" pitchFamily="18" charset="0"/>
                <a:cs typeface="Aptos" panose="020B0004020202020204" pitchFamily="34" charset="0"/>
              </a:rPr>
              <a:t>linearly elastic response from embedment into soil</a:t>
            </a:r>
          </a:p>
          <a:p>
            <a:pPr marL="285750" indent="-285750" defTabSz="914400" eaLnBrk="0" fontAlgn="base" hangingPunct="0">
              <a:spcBef>
                <a:spcPts val="600"/>
              </a:spcBef>
              <a:spcAft>
                <a:spcPts val="600"/>
              </a:spcAft>
              <a:buFont typeface="Arial" panose="020B0604020202020204" pitchFamily="34" charset="0"/>
              <a:buChar char="•"/>
            </a:pPr>
            <a:r>
              <a:rPr lang="en-US" altLang="en-US" sz="2000" dirty="0">
                <a:latin typeface="+mj-lt"/>
                <a:ea typeface="Times New Roman" panose="02020603050405020304" pitchFamily="18" charset="0"/>
                <a:cs typeface="Aptos" panose="020B0004020202020204" pitchFamily="34" charset="0"/>
              </a:rPr>
              <a:t>Common installation methods involve vibratory methods, hammering and/or </a:t>
            </a:r>
            <a:r>
              <a:rPr lang="en-US" altLang="en-US" sz="2000" dirty="0" err="1">
                <a:latin typeface="+mj-lt"/>
                <a:ea typeface="Times New Roman" panose="02020603050405020304" pitchFamily="18" charset="0"/>
                <a:cs typeface="Aptos" panose="020B0004020202020204" pitchFamily="34" charset="0"/>
              </a:rPr>
              <a:t>augering</a:t>
            </a:r>
            <a:endParaRPr lang="en-US" altLang="en-US" sz="2000" dirty="0">
              <a:latin typeface="+mj-lt"/>
              <a:ea typeface="Times New Roman" panose="02020603050405020304" pitchFamily="18" charset="0"/>
              <a:cs typeface="Aptos" panose="020B0004020202020204" pitchFamily="34" charset="0"/>
            </a:endParaRPr>
          </a:p>
          <a:p>
            <a:pPr marL="285750" indent="-285750" defTabSz="914400" eaLnBrk="0" fontAlgn="base" hangingPunct="0">
              <a:spcBef>
                <a:spcPts val="600"/>
              </a:spcBef>
              <a:spcAft>
                <a:spcPts val="600"/>
              </a:spcAft>
              <a:buFont typeface="Arial" panose="020B0604020202020204" pitchFamily="34" charset="0"/>
              <a:buChar char="•"/>
            </a:pPr>
            <a:r>
              <a:rPr kumimoji="0" lang="en-US" altLang="en-US" sz="2000" b="0" i="0" u="none" strike="noStrike" cap="none" normalizeH="0" baseline="0" dirty="0">
                <a:ln>
                  <a:noFill/>
                </a:ln>
                <a:solidFill>
                  <a:schemeClr val="tx1"/>
                </a:solidFill>
                <a:effectLst/>
                <a:latin typeface="+mj-lt"/>
                <a:ea typeface="Times New Roman" panose="02020603050405020304" pitchFamily="18" charset="0"/>
                <a:cs typeface="Aptos" panose="020B0004020202020204" pitchFamily="34" charset="0"/>
              </a:rPr>
              <a:t>Requires larger type construction equipment </a:t>
            </a:r>
          </a:p>
          <a:p>
            <a:pPr marL="285750" indent="-285750" defTabSz="914400" eaLnBrk="0" fontAlgn="base" hangingPunct="0">
              <a:spcBef>
                <a:spcPts val="600"/>
              </a:spcBef>
              <a:spcAft>
                <a:spcPts val="600"/>
              </a:spcAft>
              <a:buFont typeface="Arial" panose="020B0604020202020204" pitchFamily="34" charset="0"/>
              <a:buChar char="•"/>
            </a:pPr>
            <a:r>
              <a:rPr lang="en-US" altLang="en-US" sz="2000" dirty="0">
                <a:latin typeface="+mj-lt"/>
              </a:rPr>
              <a:t>Permanent installation so resetting anchors to shift plan location not possible</a:t>
            </a:r>
          </a:p>
          <a:p>
            <a:pPr marL="285750" indent="-285750" defTabSz="914400" eaLnBrk="0" fontAlgn="base" hangingPunct="0">
              <a:spcBef>
                <a:spcPts val="600"/>
              </a:spcBef>
              <a:spcAft>
                <a:spcPts val="600"/>
              </a:spcAft>
              <a:buFont typeface="Arial" panose="020B0604020202020204" pitchFamily="34" charset="0"/>
              <a:buChar char="•"/>
            </a:pPr>
            <a:r>
              <a:rPr lang="en-US" altLang="en-US" sz="2000" dirty="0">
                <a:latin typeface="+mj-lt"/>
              </a:rPr>
              <a:t>Pile capacities able to handle up to 15,000 </a:t>
            </a:r>
            <a:r>
              <a:rPr lang="en-US" altLang="en-US" sz="2000" dirty="0" err="1">
                <a:latin typeface="+mj-lt"/>
              </a:rPr>
              <a:t>lb</a:t>
            </a:r>
            <a:r>
              <a:rPr lang="en-US" altLang="en-US" sz="2000" dirty="0">
                <a:latin typeface="+mj-lt"/>
              </a:rPr>
              <a:t>+ lateral force per pile depending on specifics (no way to really know site specific capacity unless tested on site)</a:t>
            </a:r>
            <a:endParaRPr kumimoji="0" lang="en-US" altLang="en-US" sz="2000" b="0" i="0" u="none" strike="noStrike" cap="none" normalizeH="0" baseline="0" dirty="0">
              <a:ln>
                <a:noFill/>
              </a:ln>
              <a:solidFill>
                <a:schemeClr val="tx1"/>
              </a:solidFill>
              <a:effectLst/>
              <a:latin typeface="+mj-lt"/>
              <a:ea typeface="Times New Roman" panose="02020603050405020304" pitchFamily="18" charset="0"/>
              <a:cs typeface="Aptos" panose="020B0004020202020204" pitchFamily="34" charset="0"/>
            </a:endParaRPr>
          </a:p>
        </p:txBody>
      </p:sp>
      <p:cxnSp>
        <p:nvCxnSpPr>
          <p:cNvPr id="15" name="Straight Arrow Connector 14">
            <a:extLst>
              <a:ext uri="{FF2B5EF4-FFF2-40B4-BE49-F238E27FC236}">
                <a16:creationId xmlns:a16="http://schemas.microsoft.com/office/drawing/2014/main" id="{1CF8E4B4-71DA-3AB9-4139-BDE79F298BB8}"/>
              </a:ext>
            </a:extLst>
          </p:cNvPr>
          <p:cNvCxnSpPr/>
          <p:nvPr/>
        </p:nvCxnSpPr>
        <p:spPr>
          <a:xfrm>
            <a:off x="13030842" y="5695289"/>
            <a:ext cx="0" cy="215152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9694FBD-B1E4-3CFD-F7AC-A9847E70BC80}"/>
              </a:ext>
            </a:extLst>
          </p:cNvPr>
          <p:cNvSpPr txBox="1"/>
          <p:nvPr/>
        </p:nvSpPr>
        <p:spPr>
          <a:xfrm>
            <a:off x="13040225" y="6427417"/>
            <a:ext cx="3502725" cy="584775"/>
          </a:xfrm>
          <a:prstGeom prst="rect">
            <a:avLst/>
          </a:prstGeom>
          <a:noFill/>
        </p:spPr>
        <p:txBody>
          <a:bodyPr wrap="square">
            <a:spAutoFit/>
          </a:bodyPr>
          <a:lstStyle/>
          <a:p>
            <a:pPr algn="ctr"/>
            <a:r>
              <a:rPr lang="en-US" sz="1600" dirty="0">
                <a:solidFill>
                  <a:srgbClr val="FF0000"/>
                </a:solidFill>
              </a:rPr>
              <a:t>Sufficiently deep so soil restrains pile, and pile fails from bending stress</a:t>
            </a:r>
          </a:p>
        </p:txBody>
      </p:sp>
      <p:cxnSp>
        <p:nvCxnSpPr>
          <p:cNvPr id="18" name="Straight Connector 17">
            <a:extLst>
              <a:ext uri="{FF2B5EF4-FFF2-40B4-BE49-F238E27FC236}">
                <a16:creationId xmlns:a16="http://schemas.microsoft.com/office/drawing/2014/main" id="{9D8920A8-8FAA-CA7D-A330-C71AA0D6DFFA}"/>
              </a:ext>
            </a:extLst>
          </p:cNvPr>
          <p:cNvCxnSpPr>
            <a:cxnSpLocks/>
          </p:cNvCxnSpPr>
          <p:nvPr/>
        </p:nvCxnSpPr>
        <p:spPr>
          <a:xfrm>
            <a:off x="9628094" y="1649499"/>
            <a:ext cx="6589059" cy="0"/>
          </a:xfrm>
          <a:prstGeom prst="line">
            <a:avLst/>
          </a:prstGeom>
          <a:ln w="38100">
            <a:solidFill>
              <a:srgbClr val="00CCCC"/>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9E24A0F-1B12-71CD-02AE-4F84CF6774A2}"/>
              </a:ext>
            </a:extLst>
          </p:cNvPr>
          <p:cNvSpPr txBox="1"/>
          <p:nvPr/>
        </p:nvSpPr>
        <p:spPr>
          <a:xfrm>
            <a:off x="9418233" y="5118670"/>
            <a:ext cx="2178424" cy="338554"/>
          </a:xfrm>
          <a:prstGeom prst="rect">
            <a:avLst/>
          </a:prstGeom>
          <a:noFill/>
        </p:spPr>
        <p:txBody>
          <a:bodyPr wrap="square" rtlCol="0">
            <a:spAutoFit/>
          </a:bodyPr>
          <a:lstStyle/>
          <a:p>
            <a:pPr algn="ctr"/>
            <a:r>
              <a:rPr lang="en-US" sz="1600" b="1" dirty="0">
                <a:solidFill>
                  <a:schemeClr val="bg2">
                    <a:lumMod val="50000"/>
                  </a:schemeClr>
                </a:solidFill>
              </a:rPr>
              <a:t>GRAVEL &amp; SAND</a:t>
            </a:r>
          </a:p>
        </p:txBody>
      </p:sp>
      <p:sp>
        <p:nvSpPr>
          <p:cNvPr id="20" name="TextBox 19">
            <a:extLst>
              <a:ext uri="{FF2B5EF4-FFF2-40B4-BE49-F238E27FC236}">
                <a16:creationId xmlns:a16="http://schemas.microsoft.com/office/drawing/2014/main" id="{6A4D9BB7-0697-C7BD-F3A1-1A5F627D48FE}"/>
              </a:ext>
            </a:extLst>
          </p:cNvPr>
          <p:cNvSpPr txBox="1"/>
          <p:nvPr/>
        </p:nvSpPr>
        <p:spPr>
          <a:xfrm>
            <a:off x="9686600" y="1989156"/>
            <a:ext cx="1584510" cy="338554"/>
          </a:xfrm>
          <a:prstGeom prst="rect">
            <a:avLst/>
          </a:prstGeom>
          <a:noFill/>
        </p:spPr>
        <p:txBody>
          <a:bodyPr wrap="square" rtlCol="0">
            <a:spAutoFit/>
          </a:bodyPr>
          <a:lstStyle/>
          <a:p>
            <a:pPr algn="ctr"/>
            <a:r>
              <a:rPr lang="en-US" sz="1600" b="1" dirty="0">
                <a:solidFill>
                  <a:srgbClr val="00CCCC"/>
                </a:solidFill>
              </a:rPr>
              <a:t>FRESHWATER</a:t>
            </a:r>
          </a:p>
        </p:txBody>
      </p:sp>
      <p:sp>
        <p:nvSpPr>
          <p:cNvPr id="23" name="Isosceles Triangle 22">
            <a:extLst>
              <a:ext uri="{FF2B5EF4-FFF2-40B4-BE49-F238E27FC236}">
                <a16:creationId xmlns:a16="http://schemas.microsoft.com/office/drawing/2014/main" id="{DDA62137-8D26-7D0D-94EF-EBE2D1A66FC1}"/>
              </a:ext>
            </a:extLst>
          </p:cNvPr>
          <p:cNvSpPr/>
          <p:nvPr/>
        </p:nvSpPr>
        <p:spPr>
          <a:xfrm rot="10800000">
            <a:off x="9843247" y="1474690"/>
            <a:ext cx="201706" cy="161362"/>
          </a:xfrm>
          <a:prstGeom prst="triangle">
            <a:avLst/>
          </a:prstGeom>
          <a:noFill/>
          <a:ln>
            <a:solidFill>
              <a:srgbClr val="00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04F6918A-797A-68B6-BDB8-C3D0612B4199}"/>
              </a:ext>
            </a:extLst>
          </p:cNvPr>
          <p:cNvCxnSpPr>
            <a:cxnSpLocks/>
          </p:cNvCxnSpPr>
          <p:nvPr/>
        </p:nvCxnSpPr>
        <p:spPr>
          <a:xfrm>
            <a:off x="9749117" y="1743628"/>
            <a:ext cx="389965" cy="0"/>
          </a:xfrm>
          <a:prstGeom prst="line">
            <a:avLst/>
          </a:prstGeom>
          <a:ln w="38100">
            <a:solidFill>
              <a:srgbClr val="00CCCC"/>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25EA356-A29B-4A4D-E7EB-70EFD56D3200}"/>
              </a:ext>
            </a:extLst>
          </p:cNvPr>
          <p:cNvCxnSpPr>
            <a:cxnSpLocks/>
          </p:cNvCxnSpPr>
          <p:nvPr/>
        </p:nvCxnSpPr>
        <p:spPr>
          <a:xfrm>
            <a:off x="9874623" y="1855687"/>
            <a:ext cx="143436" cy="0"/>
          </a:xfrm>
          <a:prstGeom prst="line">
            <a:avLst/>
          </a:prstGeom>
          <a:ln w="38100">
            <a:solidFill>
              <a:srgbClr val="00CCCC"/>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0B459AD-5D46-FD0B-E142-6338DEF519AF}"/>
              </a:ext>
            </a:extLst>
          </p:cNvPr>
          <p:cNvCxnSpPr>
            <a:cxnSpLocks/>
          </p:cNvCxnSpPr>
          <p:nvPr/>
        </p:nvCxnSpPr>
        <p:spPr>
          <a:xfrm flipH="1">
            <a:off x="12661224" y="1500928"/>
            <a:ext cx="1241612" cy="0"/>
          </a:xfrm>
          <a:prstGeom prst="line">
            <a:avLst/>
          </a:prstGeom>
          <a:ln w="38100">
            <a:solidFill>
              <a:srgbClr val="0099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7E41D58B-BC89-53BD-A6BA-27EB7A72D403}"/>
              </a:ext>
            </a:extLst>
          </p:cNvPr>
          <p:cNvSpPr txBox="1"/>
          <p:nvPr/>
        </p:nvSpPr>
        <p:spPr>
          <a:xfrm>
            <a:off x="12811686" y="1130017"/>
            <a:ext cx="1057839" cy="338554"/>
          </a:xfrm>
          <a:prstGeom prst="rect">
            <a:avLst/>
          </a:prstGeom>
          <a:noFill/>
        </p:spPr>
        <p:txBody>
          <a:bodyPr wrap="square" rtlCol="0">
            <a:spAutoFit/>
          </a:bodyPr>
          <a:lstStyle/>
          <a:p>
            <a:pPr algn="ctr"/>
            <a:r>
              <a:rPr lang="en-US" sz="1600" b="1" dirty="0">
                <a:solidFill>
                  <a:srgbClr val="009900"/>
                </a:solidFill>
              </a:rPr>
              <a:t>22,500 </a:t>
            </a:r>
            <a:r>
              <a:rPr lang="en-US" sz="1600" b="1" dirty="0" err="1">
                <a:solidFill>
                  <a:srgbClr val="009900"/>
                </a:solidFill>
              </a:rPr>
              <a:t>lb</a:t>
            </a:r>
            <a:endParaRPr lang="en-US" sz="1600" b="1" dirty="0">
              <a:solidFill>
                <a:srgbClr val="009900"/>
              </a:solidFill>
            </a:endParaRPr>
          </a:p>
        </p:txBody>
      </p:sp>
      <p:sp>
        <p:nvSpPr>
          <p:cNvPr id="34" name="TextBox 33">
            <a:extLst>
              <a:ext uri="{FF2B5EF4-FFF2-40B4-BE49-F238E27FC236}">
                <a16:creationId xmlns:a16="http://schemas.microsoft.com/office/drawing/2014/main" id="{780690FE-6FD0-E6B5-09B0-B5DDB1BBC5FD}"/>
              </a:ext>
            </a:extLst>
          </p:cNvPr>
          <p:cNvSpPr txBox="1"/>
          <p:nvPr/>
        </p:nvSpPr>
        <p:spPr>
          <a:xfrm>
            <a:off x="9404320" y="8834798"/>
            <a:ext cx="7579151" cy="584775"/>
          </a:xfrm>
          <a:prstGeom prst="rect">
            <a:avLst/>
          </a:prstGeom>
          <a:noFill/>
        </p:spPr>
        <p:txBody>
          <a:bodyPr wrap="square" rtlCol="0">
            <a:spAutoFit/>
          </a:bodyPr>
          <a:lstStyle/>
          <a:p>
            <a:pPr algn="ctr"/>
            <a:r>
              <a:rPr lang="en-US" sz="1600" b="1" dirty="0"/>
              <a:t>Warning – Do Not Design From This Example</a:t>
            </a:r>
          </a:p>
          <a:p>
            <a:pPr algn="ctr"/>
            <a:r>
              <a:rPr lang="en-US" sz="1600" b="1" dirty="0"/>
              <a:t>With a FOS=1.5, a 20 in OD steel pipe pile in gravel &amp; sand can restrain 15,000 </a:t>
            </a:r>
            <a:r>
              <a:rPr lang="en-US" sz="1600" b="1" dirty="0" err="1"/>
              <a:t>lb</a:t>
            </a:r>
            <a:r>
              <a:rPr lang="en-US" sz="1600" b="1" dirty="0"/>
              <a:t> force.</a:t>
            </a:r>
          </a:p>
        </p:txBody>
      </p:sp>
      <p:sp>
        <p:nvSpPr>
          <p:cNvPr id="35" name="Rectangle 34">
            <a:extLst>
              <a:ext uri="{FF2B5EF4-FFF2-40B4-BE49-F238E27FC236}">
                <a16:creationId xmlns:a16="http://schemas.microsoft.com/office/drawing/2014/main" id="{5CCFC193-7B89-4B29-B50B-DFDDDCA43DEC}"/>
              </a:ext>
            </a:extLst>
          </p:cNvPr>
          <p:cNvSpPr/>
          <p:nvPr/>
        </p:nvSpPr>
        <p:spPr>
          <a:xfrm>
            <a:off x="12344407" y="1066796"/>
            <a:ext cx="229464" cy="7641872"/>
          </a:xfrm>
          <a:prstGeom prst="rect">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C5F42AC8-7C9D-74D0-0755-8F1D2004B302}"/>
              </a:ext>
            </a:extLst>
          </p:cNvPr>
          <p:cNvCxnSpPr/>
          <p:nvPr/>
        </p:nvCxnSpPr>
        <p:spPr>
          <a:xfrm>
            <a:off x="9686600" y="4970919"/>
            <a:ext cx="6589059" cy="0"/>
          </a:xfrm>
          <a:prstGeom prst="line">
            <a:avLst/>
          </a:prstGeom>
          <a:ln w="762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35FD8ABB-2940-9278-9234-1FF339871518}"/>
              </a:ext>
            </a:extLst>
          </p:cNvPr>
          <p:cNvGrpSpPr/>
          <p:nvPr/>
        </p:nvGrpSpPr>
        <p:grpSpPr>
          <a:xfrm>
            <a:off x="8933363" y="-381000"/>
            <a:ext cx="3661244" cy="13867504"/>
            <a:chOff x="8933363" y="-381000"/>
            <a:chExt cx="3661244" cy="13867504"/>
          </a:xfrm>
        </p:grpSpPr>
        <p:grpSp>
          <p:nvGrpSpPr>
            <p:cNvPr id="50" name="Group 49">
              <a:extLst>
                <a:ext uri="{FF2B5EF4-FFF2-40B4-BE49-F238E27FC236}">
                  <a16:creationId xmlns:a16="http://schemas.microsoft.com/office/drawing/2014/main" id="{6F979D5B-A0CE-BB43-7C05-49006A87186A}"/>
                </a:ext>
              </a:extLst>
            </p:cNvPr>
            <p:cNvGrpSpPr/>
            <p:nvPr/>
          </p:nvGrpSpPr>
          <p:grpSpPr>
            <a:xfrm>
              <a:off x="9183563" y="-381000"/>
              <a:ext cx="3411044" cy="13849350"/>
              <a:chOff x="9183563" y="-381000"/>
              <a:chExt cx="3411044" cy="13849350"/>
            </a:xfrm>
          </p:grpSpPr>
          <p:sp>
            <p:nvSpPr>
              <p:cNvPr id="38" name="Arc 37">
                <a:extLst>
                  <a:ext uri="{FF2B5EF4-FFF2-40B4-BE49-F238E27FC236}">
                    <a16:creationId xmlns:a16="http://schemas.microsoft.com/office/drawing/2014/main" id="{151FD0D3-BD18-5E17-539D-4330151BD780}"/>
                  </a:ext>
                </a:extLst>
              </p:cNvPr>
              <p:cNvSpPr/>
              <p:nvPr/>
            </p:nvSpPr>
            <p:spPr>
              <a:xfrm>
                <a:off x="9183563" y="-381000"/>
                <a:ext cx="3402128" cy="13849350"/>
              </a:xfrm>
              <a:prstGeom prst="arc">
                <a:avLst>
                  <a:gd name="adj1" fmla="val 16843860"/>
                  <a:gd name="adj2" fmla="val 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E5E483F4-E111-4549-A0EE-28FAE8D7F434}"/>
                  </a:ext>
                </a:extLst>
              </p:cNvPr>
              <p:cNvCxnSpPr>
                <a:cxnSpLocks/>
              </p:cNvCxnSpPr>
              <p:nvPr/>
            </p:nvCxnSpPr>
            <p:spPr>
              <a:xfrm>
                <a:off x="12582787" y="6543675"/>
                <a:ext cx="11820" cy="216499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1C63B68F-B0B9-EAAE-25FE-ABBA7BFEBC83}"/>
                </a:ext>
              </a:extLst>
            </p:cNvPr>
            <p:cNvGrpSpPr/>
            <p:nvPr/>
          </p:nvGrpSpPr>
          <p:grpSpPr>
            <a:xfrm>
              <a:off x="8933363" y="-362846"/>
              <a:ext cx="3402128" cy="13849350"/>
              <a:chOff x="9183563" y="-381000"/>
              <a:chExt cx="3402128" cy="13849350"/>
            </a:xfrm>
          </p:grpSpPr>
          <p:sp>
            <p:nvSpPr>
              <p:cNvPr id="52" name="Arc 51">
                <a:extLst>
                  <a:ext uri="{FF2B5EF4-FFF2-40B4-BE49-F238E27FC236}">
                    <a16:creationId xmlns:a16="http://schemas.microsoft.com/office/drawing/2014/main" id="{0A564935-7BA0-FD5C-464D-DB06E2E051E2}"/>
                  </a:ext>
                </a:extLst>
              </p:cNvPr>
              <p:cNvSpPr/>
              <p:nvPr/>
            </p:nvSpPr>
            <p:spPr>
              <a:xfrm>
                <a:off x="9183563" y="-381000"/>
                <a:ext cx="3402128" cy="13849350"/>
              </a:xfrm>
              <a:prstGeom prst="arc">
                <a:avLst>
                  <a:gd name="adj1" fmla="val 16862249"/>
                  <a:gd name="adj2" fmla="val 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3" name="Straight Connector 52">
                <a:extLst>
                  <a:ext uri="{FF2B5EF4-FFF2-40B4-BE49-F238E27FC236}">
                    <a16:creationId xmlns:a16="http://schemas.microsoft.com/office/drawing/2014/main" id="{495E8393-B941-3313-4ADE-E68090DAC30F}"/>
                  </a:ext>
                </a:extLst>
              </p:cNvPr>
              <p:cNvCxnSpPr>
                <a:cxnSpLocks/>
              </p:cNvCxnSpPr>
              <p:nvPr/>
            </p:nvCxnSpPr>
            <p:spPr>
              <a:xfrm>
                <a:off x="12582787" y="6543675"/>
                <a:ext cx="0" cy="214683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55" name="Straight Connector 54">
              <a:extLst>
                <a:ext uri="{FF2B5EF4-FFF2-40B4-BE49-F238E27FC236}">
                  <a16:creationId xmlns:a16="http://schemas.microsoft.com/office/drawing/2014/main" id="{D19BFFCD-9760-C493-895C-DB2312BFBC7D}"/>
                </a:ext>
              </a:extLst>
            </p:cNvPr>
            <p:cNvCxnSpPr>
              <a:stCxn id="52" idx="0"/>
              <a:endCxn id="38" idx="0"/>
            </p:cNvCxnSpPr>
            <p:nvPr/>
          </p:nvCxnSpPr>
          <p:spPr>
            <a:xfrm flipV="1">
              <a:off x="11692229" y="1060937"/>
              <a:ext cx="231445" cy="7791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2EF1557-108F-8566-D92B-81D0561D42AD}"/>
                </a:ext>
              </a:extLst>
            </p:cNvPr>
            <p:cNvCxnSpPr/>
            <p:nvPr/>
          </p:nvCxnSpPr>
          <p:spPr>
            <a:xfrm>
              <a:off x="12332587" y="8716994"/>
              <a:ext cx="26202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061897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5C102-6EC8-966F-AA02-4C91912D8A44}"/>
            </a:ext>
          </a:extLst>
        </p:cNvPr>
        <p:cNvGrpSpPr/>
        <p:nvPr/>
      </p:nvGrpSpPr>
      <p:grpSpPr>
        <a:xfrm>
          <a:off x="0" y="0"/>
          <a:ext cx="0" cy="0"/>
          <a:chOff x="0" y="0"/>
          <a:chExt cx="0" cy="0"/>
        </a:xfrm>
      </p:grpSpPr>
      <p:pic>
        <p:nvPicPr>
          <p:cNvPr id="1026" name="Picture 2" descr="Silver Lake Marina, Grapevine - Waterview Marinas">
            <a:extLst>
              <a:ext uri="{FF2B5EF4-FFF2-40B4-BE49-F238E27FC236}">
                <a16:creationId xmlns:a16="http://schemas.microsoft.com/office/drawing/2014/main" id="{411E2BF2-502E-D7EE-0E2E-5DF7C5167E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712" y="1382539"/>
            <a:ext cx="8112278" cy="541047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37C9BC6-EA4B-6FB0-4D5C-410F6F68AB01}"/>
              </a:ext>
            </a:extLst>
          </p:cNvPr>
          <p:cNvSpPr/>
          <p:nvPr/>
        </p:nvSpPr>
        <p:spPr>
          <a:xfrm>
            <a:off x="4631966" y="-1"/>
            <a:ext cx="12436834" cy="53788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91343" tIns="45672" rIns="91343" bIns="45672" rtlCol="0" anchor="ctr"/>
          <a:lstStyle/>
          <a:p>
            <a:pPr algn="r"/>
            <a:r>
              <a:rPr lang="en-US" sz="3000" b="1" dirty="0">
                <a:solidFill>
                  <a:schemeClr val="bg1"/>
                </a:solidFill>
              </a:rPr>
              <a:t>SPUD PILE ANCHORING SYSTEMS</a:t>
            </a:r>
          </a:p>
        </p:txBody>
      </p:sp>
      <p:pic>
        <p:nvPicPr>
          <p:cNvPr id="12" name="Picture 11" descr="A pipe on a boat&#10;&#10;Description automatically generated">
            <a:extLst>
              <a:ext uri="{FF2B5EF4-FFF2-40B4-BE49-F238E27FC236}">
                <a16:creationId xmlns:a16="http://schemas.microsoft.com/office/drawing/2014/main" id="{657BE12B-12BB-FF13-B21A-DCE0893595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2178995" y="6777763"/>
            <a:ext cx="3485182" cy="1960415"/>
          </a:xfrm>
          <a:prstGeom prst="rect">
            <a:avLst/>
          </a:prstGeom>
        </p:spPr>
      </p:pic>
      <p:pic>
        <p:nvPicPr>
          <p:cNvPr id="21" name="Picture 20" descr="A group of boats in a dock&#10;&#10;Description automatically generated">
            <a:extLst>
              <a:ext uri="{FF2B5EF4-FFF2-40B4-BE49-F238E27FC236}">
                <a16:creationId xmlns:a16="http://schemas.microsoft.com/office/drawing/2014/main" id="{705CCEC1-F4F5-A15B-2CE1-8A71A682015B}"/>
              </a:ext>
            </a:extLst>
          </p:cNvPr>
          <p:cNvPicPr>
            <a:picLocks noChangeAspect="1"/>
          </p:cNvPicPr>
          <p:nvPr/>
        </p:nvPicPr>
        <p:blipFill>
          <a:blip r:embed="rId5" cstate="print">
            <a:extLst>
              <a:ext uri="{28A0092B-C50C-407E-A947-70E740481C1C}">
                <a14:useLocalDpi xmlns:a14="http://schemas.microsoft.com/office/drawing/2010/main" val="0"/>
              </a:ext>
            </a:extLst>
          </a:blip>
          <a:srcRect l="5679" b="13472"/>
          <a:stretch/>
        </p:blipFill>
        <p:spPr>
          <a:xfrm>
            <a:off x="2900119" y="5154781"/>
            <a:ext cx="6947824" cy="4321177"/>
          </a:xfrm>
          <a:prstGeom prst="rect">
            <a:avLst/>
          </a:prstGeom>
        </p:spPr>
      </p:pic>
      <p:pic>
        <p:nvPicPr>
          <p:cNvPr id="23" name="Picture 22">
            <a:extLst>
              <a:ext uri="{FF2B5EF4-FFF2-40B4-BE49-F238E27FC236}">
                <a16:creationId xmlns:a16="http://schemas.microsoft.com/office/drawing/2014/main" id="{2E242F9A-EA4A-CF5F-10C7-271B6533C977}"/>
              </a:ext>
            </a:extLst>
          </p:cNvPr>
          <p:cNvPicPr>
            <a:picLocks noChangeAspect="1"/>
          </p:cNvPicPr>
          <p:nvPr/>
        </p:nvPicPr>
        <p:blipFill>
          <a:blip r:embed="rId6"/>
          <a:stretch>
            <a:fillRect/>
          </a:stretch>
        </p:blipFill>
        <p:spPr>
          <a:xfrm>
            <a:off x="17363197" y="923203"/>
            <a:ext cx="4820323" cy="6392167"/>
          </a:xfrm>
          <a:prstGeom prst="rect">
            <a:avLst/>
          </a:prstGeom>
        </p:spPr>
      </p:pic>
      <p:grpSp>
        <p:nvGrpSpPr>
          <p:cNvPr id="29" name="Group 28">
            <a:extLst>
              <a:ext uri="{FF2B5EF4-FFF2-40B4-BE49-F238E27FC236}">
                <a16:creationId xmlns:a16="http://schemas.microsoft.com/office/drawing/2014/main" id="{D292BC4E-303E-00AF-1605-7F8D9D5A1F42}"/>
              </a:ext>
            </a:extLst>
          </p:cNvPr>
          <p:cNvGrpSpPr/>
          <p:nvPr/>
        </p:nvGrpSpPr>
        <p:grpSpPr>
          <a:xfrm>
            <a:off x="11332913" y="1146490"/>
            <a:ext cx="4659675" cy="4082517"/>
            <a:chOff x="9838444" y="874905"/>
            <a:chExt cx="4659675" cy="4082517"/>
          </a:xfrm>
        </p:grpSpPr>
        <p:grpSp>
          <p:nvGrpSpPr>
            <p:cNvPr id="9" name="Group 8">
              <a:extLst>
                <a:ext uri="{FF2B5EF4-FFF2-40B4-BE49-F238E27FC236}">
                  <a16:creationId xmlns:a16="http://schemas.microsoft.com/office/drawing/2014/main" id="{E06AA950-26BC-F186-E198-4D42E17A9BA2}"/>
                </a:ext>
              </a:extLst>
            </p:cNvPr>
            <p:cNvGrpSpPr>
              <a:grpSpLocks noChangeAspect="1"/>
            </p:cNvGrpSpPr>
            <p:nvPr/>
          </p:nvGrpSpPr>
          <p:grpSpPr>
            <a:xfrm>
              <a:off x="10107261" y="874905"/>
              <a:ext cx="4390858" cy="4082517"/>
              <a:chOff x="2" y="1289515"/>
              <a:chExt cx="8339114" cy="7753512"/>
            </a:xfrm>
          </p:grpSpPr>
          <p:pic>
            <p:nvPicPr>
              <p:cNvPr id="10" name="Picture 9">
                <a:extLst>
                  <a:ext uri="{FF2B5EF4-FFF2-40B4-BE49-F238E27FC236}">
                    <a16:creationId xmlns:a16="http://schemas.microsoft.com/office/drawing/2014/main" id="{63183352-AF84-9A8A-0EC8-D4BA7FD804B2}"/>
                  </a:ext>
                </a:extLst>
              </p:cNvPr>
              <p:cNvPicPr>
                <a:picLocks noChangeAspect="1"/>
              </p:cNvPicPr>
              <p:nvPr/>
            </p:nvPicPr>
            <p:blipFill>
              <a:blip r:embed="rId7"/>
              <a:srcRect r="34859"/>
              <a:stretch/>
            </p:blipFill>
            <p:spPr>
              <a:xfrm>
                <a:off x="2" y="1289515"/>
                <a:ext cx="8339114" cy="7706494"/>
              </a:xfrm>
              <a:prstGeom prst="rect">
                <a:avLst/>
              </a:prstGeom>
            </p:spPr>
          </p:pic>
          <p:sp>
            <p:nvSpPr>
              <p:cNvPr id="11" name="TextBox 10">
                <a:extLst>
                  <a:ext uri="{FF2B5EF4-FFF2-40B4-BE49-F238E27FC236}">
                    <a16:creationId xmlns:a16="http://schemas.microsoft.com/office/drawing/2014/main" id="{5CD56113-8521-6345-1A8D-3C453FA08279}"/>
                  </a:ext>
                </a:extLst>
              </p:cNvPr>
              <p:cNvSpPr txBox="1"/>
              <p:nvPr/>
            </p:nvSpPr>
            <p:spPr>
              <a:xfrm>
                <a:off x="711200" y="8503566"/>
                <a:ext cx="2540000" cy="492443"/>
              </a:xfrm>
              <a:prstGeom prst="rect">
                <a:avLst/>
              </a:prstGeom>
              <a:solidFill>
                <a:schemeClr val="bg1"/>
              </a:solidFill>
            </p:spPr>
            <p:txBody>
              <a:bodyPr wrap="square" rtlCol="0">
                <a:spAutoFit/>
              </a:bodyPr>
              <a:lstStyle/>
              <a:p>
                <a:pPr algn="ctr"/>
                <a:r>
                  <a:rPr lang="en-US" sz="1400" dirty="0">
                    <a:latin typeface="Arial" panose="020B0604020202020204" pitchFamily="34" charset="0"/>
                    <a:cs typeface="Arial" panose="020B0604020202020204" pitchFamily="34" charset="0"/>
                  </a:rPr>
                  <a:t>SIDE ELEVATION</a:t>
                </a:r>
              </a:p>
              <a:p>
                <a:pPr algn="ctr"/>
                <a:r>
                  <a:rPr lang="en-US" sz="1200" dirty="0">
                    <a:latin typeface="Arial" panose="020B0604020202020204" pitchFamily="34" charset="0"/>
                    <a:cs typeface="Arial" panose="020B0604020202020204" pitchFamily="34" charset="0"/>
                  </a:rPr>
                  <a:t>(High Water Level)</a:t>
                </a:r>
              </a:p>
            </p:txBody>
          </p:sp>
          <p:sp>
            <p:nvSpPr>
              <p:cNvPr id="13" name="TextBox 12">
                <a:extLst>
                  <a:ext uri="{FF2B5EF4-FFF2-40B4-BE49-F238E27FC236}">
                    <a16:creationId xmlns:a16="http://schemas.microsoft.com/office/drawing/2014/main" id="{C9108AEB-CB41-DC6D-455F-6F26C86D26E1}"/>
                  </a:ext>
                </a:extLst>
              </p:cNvPr>
              <p:cNvSpPr txBox="1"/>
              <p:nvPr/>
            </p:nvSpPr>
            <p:spPr>
              <a:xfrm>
                <a:off x="4787900" y="8550584"/>
                <a:ext cx="2540000" cy="492443"/>
              </a:xfrm>
              <a:prstGeom prst="rect">
                <a:avLst/>
              </a:prstGeom>
              <a:solidFill>
                <a:schemeClr val="bg1"/>
              </a:solidFill>
            </p:spPr>
            <p:txBody>
              <a:bodyPr wrap="square" rtlCol="0">
                <a:spAutoFit/>
              </a:bodyPr>
              <a:lstStyle/>
              <a:p>
                <a:pPr algn="ctr"/>
                <a:r>
                  <a:rPr lang="en-US" sz="1400" dirty="0">
                    <a:latin typeface="Arial" panose="020B0604020202020204" pitchFamily="34" charset="0"/>
                    <a:cs typeface="Arial" panose="020B0604020202020204" pitchFamily="34" charset="0"/>
                  </a:rPr>
                  <a:t>SIDE ELEVATION</a:t>
                </a:r>
              </a:p>
              <a:p>
                <a:pPr algn="ctr"/>
                <a:r>
                  <a:rPr lang="en-US" sz="1200" dirty="0">
                    <a:latin typeface="Arial" panose="020B0604020202020204" pitchFamily="34" charset="0"/>
                    <a:cs typeface="Arial" panose="020B0604020202020204" pitchFamily="34" charset="0"/>
                  </a:rPr>
                  <a:t>(Low Water Level)</a:t>
                </a:r>
              </a:p>
            </p:txBody>
          </p:sp>
          <p:sp>
            <p:nvSpPr>
              <p:cNvPr id="15" name="TextBox 14">
                <a:extLst>
                  <a:ext uri="{FF2B5EF4-FFF2-40B4-BE49-F238E27FC236}">
                    <a16:creationId xmlns:a16="http://schemas.microsoft.com/office/drawing/2014/main" id="{C9BC14C0-9CE1-8082-4E08-AB4B4DFE4A31}"/>
                  </a:ext>
                </a:extLst>
              </p:cNvPr>
              <p:cNvSpPr txBox="1"/>
              <p:nvPr/>
            </p:nvSpPr>
            <p:spPr>
              <a:xfrm>
                <a:off x="800100" y="7391400"/>
                <a:ext cx="654050" cy="858130"/>
              </a:xfrm>
              <a:prstGeom prst="rect">
                <a:avLst/>
              </a:prstGeom>
              <a:solidFill>
                <a:schemeClr val="bg1"/>
              </a:solidFill>
            </p:spPr>
            <p:txBody>
              <a:bodyPr wrap="square" rtlCol="0">
                <a:spAutoFit/>
              </a:bodyPr>
              <a:lstStyle/>
              <a:p>
                <a:pPr algn="ctr"/>
                <a:endParaRPr lang="en-US" sz="1600" b="1" dirty="0"/>
              </a:p>
            </p:txBody>
          </p:sp>
          <p:sp>
            <p:nvSpPr>
              <p:cNvPr id="16" name="TextBox 15">
                <a:extLst>
                  <a:ext uri="{FF2B5EF4-FFF2-40B4-BE49-F238E27FC236}">
                    <a16:creationId xmlns:a16="http://schemas.microsoft.com/office/drawing/2014/main" id="{D90FF557-0D91-810C-84FB-428245E94040}"/>
                  </a:ext>
                </a:extLst>
              </p:cNvPr>
              <p:cNvSpPr txBox="1"/>
              <p:nvPr/>
            </p:nvSpPr>
            <p:spPr>
              <a:xfrm rot="16200000">
                <a:off x="2664053" y="4845277"/>
                <a:ext cx="1524000" cy="215445"/>
              </a:xfrm>
              <a:prstGeom prst="rect">
                <a:avLst/>
              </a:prstGeom>
              <a:solidFill>
                <a:schemeClr val="bg1"/>
              </a:solidFill>
            </p:spPr>
            <p:txBody>
              <a:bodyPr wrap="square" rtlCol="0">
                <a:spAutoFit/>
              </a:bodyPr>
              <a:lstStyle/>
              <a:p>
                <a:pPr algn="ctr"/>
                <a:r>
                  <a:rPr lang="en-US" sz="800" dirty="0">
                    <a:latin typeface="Arial" panose="020B0604020202020204" pitchFamily="34" charset="0"/>
                    <a:cs typeface="Arial" panose="020B0604020202020204" pitchFamily="34" charset="0"/>
                  </a:rPr>
                  <a:t>MAXIMUM WATER DEPTH</a:t>
                </a:r>
              </a:p>
            </p:txBody>
          </p:sp>
          <p:sp>
            <p:nvSpPr>
              <p:cNvPr id="17" name="TextBox 16">
                <a:extLst>
                  <a:ext uri="{FF2B5EF4-FFF2-40B4-BE49-F238E27FC236}">
                    <a16:creationId xmlns:a16="http://schemas.microsoft.com/office/drawing/2014/main" id="{22BEFA56-9102-E5DF-AB6B-8312E1E5D1B4}"/>
                  </a:ext>
                </a:extLst>
              </p:cNvPr>
              <p:cNvSpPr txBox="1"/>
              <p:nvPr/>
            </p:nvSpPr>
            <p:spPr>
              <a:xfrm rot="16200000">
                <a:off x="2400529" y="4845276"/>
                <a:ext cx="1524000" cy="215445"/>
              </a:xfrm>
              <a:prstGeom prst="rect">
                <a:avLst/>
              </a:prstGeom>
              <a:solidFill>
                <a:schemeClr val="bg1"/>
              </a:solidFill>
            </p:spPr>
            <p:txBody>
              <a:bodyPr wrap="square" rtlCol="0">
                <a:spAutoFit/>
              </a:bodyPr>
              <a:lstStyle/>
              <a:p>
                <a:pPr algn="ctr"/>
                <a:r>
                  <a:rPr lang="en-US" sz="800" dirty="0">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0B3D15F8-F0B9-0506-EB8E-56E440FD086B}"/>
                  </a:ext>
                </a:extLst>
              </p:cNvPr>
              <p:cNvSpPr txBox="1"/>
              <p:nvPr/>
            </p:nvSpPr>
            <p:spPr>
              <a:xfrm rot="16200000">
                <a:off x="6761393" y="6054945"/>
                <a:ext cx="1524000" cy="215445"/>
              </a:xfrm>
              <a:prstGeom prst="rect">
                <a:avLst/>
              </a:prstGeom>
              <a:solidFill>
                <a:schemeClr val="bg1"/>
              </a:solidFill>
            </p:spPr>
            <p:txBody>
              <a:bodyPr wrap="square" rtlCol="0">
                <a:spAutoFit/>
              </a:bodyPr>
              <a:lstStyle/>
              <a:p>
                <a:pPr algn="ctr"/>
                <a:r>
                  <a:rPr lang="en-US" sz="800" dirty="0">
                    <a:latin typeface="Arial" panose="020B0604020202020204" pitchFamily="34" charset="0"/>
                    <a:cs typeface="Arial" panose="020B0604020202020204" pitchFamily="34" charset="0"/>
                  </a:rPr>
                  <a:t>MINIMUM WATER DEPTH</a:t>
                </a:r>
              </a:p>
            </p:txBody>
          </p:sp>
          <p:sp>
            <p:nvSpPr>
              <p:cNvPr id="19" name="TextBox 18">
                <a:extLst>
                  <a:ext uri="{FF2B5EF4-FFF2-40B4-BE49-F238E27FC236}">
                    <a16:creationId xmlns:a16="http://schemas.microsoft.com/office/drawing/2014/main" id="{5E4280EC-D41B-1EF0-449B-EA7FA16A960D}"/>
                  </a:ext>
                </a:extLst>
              </p:cNvPr>
              <p:cNvSpPr txBox="1"/>
              <p:nvPr/>
            </p:nvSpPr>
            <p:spPr>
              <a:xfrm rot="16200000">
                <a:off x="6510748" y="6054944"/>
                <a:ext cx="1524000" cy="215445"/>
              </a:xfrm>
              <a:prstGeom prst="rect">
                <a:avLst/>
              </a:prstGeom>
              <a:solidFill>
                <a:schemeClr val="bg1"/>
              </a:solidFill>
            </p:spPr>
            <p:txBody>
              <a:bodyPr wrap="square" rtlCol="0">
                <a:spAutoFit/>
              </a:bodyPr>
              <a:lstStyle/>
              <a:p>
                <a:pPr algn="ctr"/>
                <a:r>
                  <a:rPr lang="en-US" sz="800" dirty="0">
                    <a:latin typeface="Arial" panose="020B0604020202020204" pitchFamily="34" charset="0"/>
                    <a:cs typeface="Arial" panose="020B0604020202020204" pitchFamily="34" charset="0"/>
                  </a:rPr>
                  <a:t>    </a:t>
                </a:r>
              </a:p>
            </p:txBody>
          </p:sp>
        </p:grpSp>
        <p:sp>
          <p:nvSpPr>
            <p:cNvPr id="4" name="TextBox 3">
              <a:extLst>
                <a:ext uri="{FF2B5EF4-FFF2-40B4-BE49-F238E27FC236}">
                  <a16:creationId xmlns:a16="http://schemas.microsoft.com/office/drawing/2014/main" id="{13086B75-4F3A-8CCC-CF42-3D2FDACAF642}"/>
                </a:ext>
              </a:extLst>
            </p:cNvPr>
            <p:cNvSpPr txBox="1"/>
            <p:nvPr/>
          </p:nvSpPr>
          <p:spPr>
            <a:xfrm>
              <a:off x="9838444" y="2132483"/>
              <a:ext cx="643290" cy="123111"/>
            </a:xfrm>
            <a:prstGeom prst="rect">
              <a:avLst/>
            </a:prstGeom>
            <a:solidFill>
              <a:schemeClr val="bg1"/>
            </a:solidFill>
            <a:ln>
              <a:noFill/>
            </a:ln>
          </p:spPr>
          <p:txBody>
            <a:bodyPr wrap="square" rtlCol="0">
              <a:spAutoFit/>
            </a:bodyPr>
            <a:lstStyle/>
            <a:p>
              <a:pPr algn="ctr"/>
              <a:endParaRPr lang="en-US" sz="200" b="1" dirty="0"/>
            </a:p>
          </p:txBody>
        </p:sp>
        <p:sp>
          <p:nvSpPr>
            <p:cNvPr id="5" name="TextBox 4">
              <a:extLst>
                <a:ext uri="{FF2B5EF4-FFF2-40B4-BE49-F238E27FC236}">
                  <a16:creationId xmlns:a16="http://schemas.microsoft.com/office/drawing/2014/main" id="{58EA8C3F-391D-D6E5-3118-E30C3EDF68C5}"/>
                </a:ext>
              </a:extLst>
            </p:cNvPr>
            <p:cNvSpPr txBox="1"/>
            <p:nvPr/>
          </p:nvSpPr>
          <p:spPr>
            <a:xfrm>
              <a:off x="9847943" y="3341373"/>
              <a:ext cx="643290" cy="123111"/>
            </a:xfrm>
            <a:prstGeom prst="rect">
              <a:avLst/>
            </a:prstGeom>
            <a:solidFill>
              <a:schemeClr val="bg1"/>
            </a:solidFill>
            <a:ln>
              <a:noFill/>
            </a:ln>
          </p:spPr>
          <p:txBody>
            <a:bodyPr wrap="square" rtlCol="0">
              <a:spAutoFit/>
            </a:bodyPr>
            <a:lstStyle/>
            <a:p>
              <a:pPr algn="ctr"/>
              <a:endParaRPr lang="en-US" sz="200" b="1" dirty="0"/>
            </a:p>
          </p:txBody>
        </p:sp>
        <p:pic>
          <p:nvPicPr>
            <p:cNvPr id="7" name="Picture 6">
              <a:extLst>
                <a:ext uri="{FF2B5EF4-FFF2-40B4-BE49-F238E27FC236}">
                  <a16:creationId xmlns:a16="http://schemas.microsoft.com/office/drawing/2014/main" id="{4263487D-529D-8583-F455-9202855357E9}"/>
                </a:ext>
              </a:extLst>
            </p:cNvPr>
            <p:cNvPicPr>
              <a:picLocks noChangeAspect="1"/>
            </p:cNvPicPr>
            <p:nvPr/>
          </p:nvPicPr>
          <p:blipFill>
            <a:blip r:embed="rId8"/>
            <a:stretch>
              <a:fillRect/>
            </a:stretch>
          </p:blipFill>
          <p:spPr>
            <a:xfrm>
              <a:off x="11471915" y="1611318"/>
              <a:ext cx="128016" cy="71689"/>
            </a:xfrm>
            <a:prstGeom prst="rect">
              <a:avLst/>
            </a:prstGeom>
          </p:spPr>
        </p:pic>
        <p:sp>
          <p:nvSpPr>
            <p:cNvPr id="20" name="Rectangle 19">
              <a:extLst>
                <a:ext uri="{FF2B5EF4-FFF2-40B4-BE49-F238E27FC236}">
                  <a16:creationId xmlns:a16="http://schemas.microsoft.com/office/drawing/2014/main" id="{8E645CCD-9563-AC2C-7F47-339BDE9A2020}"/>
                </a:ext>
              </a:extLst>
            </p:cNvPr>
            <p:cNvSpPr/>
            <p:nvPr/>
          </p:nvSpPr>
          <p:spPr>
            <a:xfrm>
              <a:off x="11599931" y="1593056"/>
              <a:ext cx="193829" cy="899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1577A47-F2A9-2B3A-E38F-BA7601FE8215}"/>
                </a:ext>
              </a:extLst>
            </p:cNvPr>
            <p:cNvSpPr/>
            <p:nvPr/>
          </p:nvSpPr>
          <p:spPr>
            <a:xfrm>
              <a:off x="10322236" y="985148"/>
              <a:ext cx="302902" cy="1231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0272B65-2191-A6CE-9089-D7B1A1F1A710}"/>
                </a:ext>
              </a:extLst>
            </p:cNvPr>
            <p:cNvSpPr/>
            <p:nvPr/>
          </p:nvSpPr>
          <p:spPr>
            <a:xfrm>
              <a:off x="11700515" y="1014437"/>
              <a:ext cx="431558" cy="1231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B900C8CF-AB43-9224-C245-FDB76F3ABA15}"/>
                </a:ext>
              </a:extLst>
            </p:cNvPr>
            <p:cNvPicPr>
              <a:picLocks noChangeAspect="1"/>
            </p:cNvPicPr>
            <p:nvPr/>
          </p:nvPicPr>
          <p:blipFill>
            <a:blip r:embed="rId9"/>
            <a:stretch>
              <a:fillRect/>
            </a:stretch>
          </p:blipFill>
          <p:spPr>
            <a:xfrm>
              <a:off x="11535923" y="1046703"/>
              <a:ext cx="164592" cy="69437"/>
            </a:xfrm>
            <a:prstGeom prst="rect">
              <a:avLst/>
            </a:prstGeom>
          </p:spPr>
        </p:pic>
      </p:grpSp>
      <p:sp>
        <p:nvSpPr>
          <p:cNvPr id="3" name="Slide Number Placeholder 1">
            <a:extLst>
              <a:ext uri="{FF2B5EF4-FFF2-40B4-BE49-F238E27FC236}">
                <a16:creationId xmlns:a16="http://schemas.microsoft.com/office/drawing/2014/main" id="{49DC6C58-3D92-152A-5F24-72E5F1163958}"/>
              </a:ext>
            </a:extLst>
          </p:cNvPr>
          <p:cNvSpPr>
            <a:spLocks noGrp="1"/>
          </p:cNvSpPr>
          <p:nvPr>
            <p:ph type="sldNum" sz="quarter" idx="4"/>
          </p:nvPr>
        </p:nvSpPr>
        <p:spPr>
          <a:xfrm>
            <a:off x="13253300" y="9250052"/>
            <a:ext cx="3841749" cy="511175"/>
          </a:xfrm>
        </p:spPr>
        <p:txBody>
          <a:bodyPr/>
          <a:lstStyle/>
          <a:p>
            <a:fld id="{7E1E7F26-11EC-4543-AC24-E609449627D1}" type="slidenum">
              <a:rPr lang="en-GB" smtClean="0"/>
              <a:pPr/>
              <a:t>8</a:t>
            </a:fld>
            <a:endParaRPr lang="en-GB" dirty="0"/>
          </a:p>
        </p:txBody>
      </p:sp>
    </p:spTree>
    <p:extLst>
      <p:ext uri="{BB962C8B-B14F-4D97-AF65-F5344CB8AC3E}">
        <p14:creationId xmlns:p14="http://schemas.microsoft.com/office/powerpoint/2010/main" val="3347954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5F895-B98B-F1DB-E27E-B12009D1F3A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686EDBA-DE1D-42D2-6A61-F0F09D4C5AD0}"/>
              </a:ext>
            </a:extLst>
          </p:cNvPr>
          <p:cNvSpPr>
            <a:spLocks noGrp="1"/>
          </p:cNvSpPr>
          <p:nvPr>
            <p:ph type="sldNum" sz="quarter" idx="4"/>
          </p:nvPr>
        </p:nvSpPr>
        <p:spPr/>
        <p:txBody>
          <a:bodyPr/>
          <a:lstStyle/>
          <a:p>
            <a:fld id="{7E1E7F26-11EC-4543-AC24-E609449627D1}" type="slidenum">
              <a:rPr lang="en-GB" smtClean="0"/>
              <a:pPr/>
              <a:t>9</a:t>
            </a:fld>
            <a:endParaRPr lang="en-GB" dirty="0"/>
          </a:p>
        </p:txBody>
      </p:sp>
      <p:sp>
        <p:nvSpPr>
          <p:cNvPr id="3" name="Rectangle 2">
            <a:extLst>
              <a:ext uri="{FF2B5EF4-FFF2-40B4-BE49-F238E27FC236}">
                <a16:creationId xmlns:a16="http://schemas.microsoft.com/office/drawing/2014/main" id="{DE6125C7-4472-DBA3-5537-E4A38F71381B}"/>
              </a:ext>
            </a:extLst>
          </p:cNvPr>
          <p:cNvSpPr/>
          <p:nvPr/>
        </p:nvSpPr>
        <p:spPr>
          <a:xfrm>
            <a:off x="4631966" y="-1"/>
            <a:ext cx="12436834" cy="53788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91343" tIns="45672" rIns="91343" bIns="45672" rtlCol="0" anchor="ctr"/>
          <a:lstStyle/>
          <a:p>
            <a:pPr algn="r"/>
            <a:r>
              <a:rPr lang="en-US" sz="3000" b="1" dirty="0">
                <a:solidFill>
                  <a:schemeClr val="bg1"/>
                </a:solidFill>
              </a:rPr>
              <a:t>SPUD PILE ANCHORING SYSTEMS</a:t>
            </a:r>
          </a:p>
        </p:txBody>
      </p:sp>
      <p:sp>
        <p:nvSpPr>
          <p:cNvPr id="6" name="TextBox 5">
            <a:extLst>
              <a:ext uri="{FF2B5EF4-FFF2-40B4-BE49-F238E27FC236}">
                <a16:creationId xmlns:a16="http://schemas.microsoft.com/office/drawing/2014/main" id="{33A8514D-5843-132C-AECF-4D1C610DA970}"/>
              </a:ext>
            </a:extLst>
          </p:cNvPr>
          <p:cNvSpPr txBox="1"/>
          <p:nvPr/>
        </p:nvSpPr>
        <p:spPr>
          <a:xfrm>
            <a:off x="312099" y="1481712"/>
            <a:ext cx="8072609" cy="8094524"/>
          </a:xfrm>
          <a:prstGeom prst="rect">
            <a:avLst/>
          </a:prstGeom>
          <a:noFill/>
        </p:spPr>
        <p:txBody>
          <a:bodyPr wrap="square">
            <a:spAutoFit/>
          </a:bodyPr>
          <a:lstStyle/>
          <a:p>
            <a:pPr lvl="0" defTabSz="914400" eaLnBrk="0" fontAlgn="base" hangingPunct="0">
              <a:spcBef>
                <a:spcPts val="600"/>
              </a:spcBef>
              <a:spcAft>
                <a:spcPts val="600"/>
              </a:spcAft>
            </a:pPr>
            <a:r>
              <a:rPr lang="en-US" altLang="en-US" sz="2000" dirty="0">
                <a:latin typeface="+mj-lt"/>
              </a:rPr>
              <a:t>Spud Piles</a:t>
            </a:r>
          </a:p>
          <a:p>
            <a:pPr marL="285750" indent="-285750" defTabSz="914400" eaLnBrk="0" fontAlgn="base" hangingPunct="0">
              <a:spcBef>
                <a:spcPts val="600"/>
              </a:spcBef>
              <a:spcAft>
                <a:spcPts val="600"/>
              </a:spcAft>
              <a:buFont typeface="Arial" panose="020B0604020202020204" pitchFamily="34" charset="0"/>
              <a:buChar char="•"/>
            </a:pPr>
            <a:r>
              <a:rPr lang="en-US" altLang="en-US" sz="2000" dirty="0">
                <a:latin typeface="+mj-lt"/>
              </a:rPr>
              <a:t>Typically steel pipe 3 in – 8 in range with pile sleeves as guides (pole and sleeve)</a:t>
            </a:r>
          </a:p>
          <a:p>
            <a:pPr marL="285750" indent="-285750" defTabSz="914400" eaLnBrk="0" fontAlgn="base" hangingPunct="0">
              <a:spcBef>
                <a:spcPts val="600"/>
              </a:spcBef>
              <a:spcAft>
                <a:spcPts val="600"/>
              </a:spcAft>
              <a:buFont typeface="Arial" panose="020B0604020202020204" pitchFamily="34" charset="0"/>
              <a:buChar char="•"/>
            </a:pPr>
            <a:r>
              <a:rPr lang="en-US" altLang="en-US" sz="2000" dirty="0">
                <a:latin typeface="+mj-lt"/>
                <a:ea typeface="Times New Roman" panose="02020603050405020304" pitchFamily="18" charset="0"/>
                <a:cs typeface="Aptos" panose="020B0004020202020204" pitchFamily="34" charset="0"/>
              </a:rPr>
              <a:t>Installed in shallow water up to 20 ft+ depth</a:t>
            </a:r>
          </a:p>
          <a:p>
            <a:pPr marL="285750" indent="-285750" defTabSz="914400" eaLnBrk="0" fontAlgn="base" hangingPunct="0">
              <a:spcBef>
                <a:spcPts val="600"/>
              </a:spcBef>
              <a:spcAft>
                <a:spcPts val="600"/>
              </a:spcAft>
              <a:buFont typeface="Arial" panose="020B0604020202020204" pitchFamily="34" charset="0"/>
              <a:buChar char="•"/>
            </a:pPr>
            <a:r>
              <a:rPr lang="en-US" altLang="en-US" sz="2000" dirty="0">
                <a:latin typeface="+mj-lt"/>
              </a:rPr>
              <a:t>Doesn’t interfere with navigation</a:t>
            </a:r>
          </a:p>
          <a:p>
            <a:pPr marL="285750" indent="-285750" defTabSz="914400" eaLnBrk="0" fontAlgn="base" hangingPunct="0">
              <a:spcBef>
                <a:spcPts val="600"/>
              </a:spcBef>
              <a:spcAft>
                <a:spcPts val="600"/>
              </a:spcAft>
              <a:buFont typeface="Arial" panose="020B0604020202020204" pitchFamily="34" charset="0"/>
              <a:buChar char="•"/>
            </a:pPr>
            <a:r>
              <a:rPr lang="en-US" altLang="en-US" sz="2000" dirty="0">
                <a:latin typeface="+mj-lt"/>
              </a:rPr>
              <a:t>Restrain lateral movement with unrestricted vertical movement</a:t>
            </a:r>
          </a:p>
          <a:p>
            <a:pPr marL="285750" indent="-285750" defTabSz="914400" eaLnBrk="0" fontAlgn="base" hangingPunct="0">
              <a:spcBef>
                <a:spcPts val="600"/>
              </a:spcBef>
              <a:spcAft>
                <a:spcPts val="600"/>
              </a:spcAft>
              <a:buFont typeface="Arial" panose="020B0604020202020204" pitchFamily="34" charset="0"/>
              <a:buChar char="•"/>
            </a:pPr>
            <a:r>
              <a:rPr lang="en-US" altLang="en-US" sz="2000" dirty="0">
                <a:latin typeface="+mj-lt"/>
              </a:rPr>
              <a:t>Purely lateral force imposed on piled anchors</a:t>
            </a:r>
          </a:p>
          <a:p>
            <a:pPr marL="285750" indent="-285750" defTabSz="914400" eaLnBrk="0" fontAlgn="base" hangingPunct="0">
              <a:spcBef>
                <a:spcPts val="600"/>
              </a:spcBef>
              <a:spcAft>
                <a:spcPts val="600"/>
              </a:spcAft>
              <a:buFont typeface="Arial" panose="020B0604020202020204" pitchFamily="34" charset="0"/>
              <a:buChar char="•"/>
            </a:pPr>
            <a:r>
              <a:rPr lang="en-US" altLang="en-US" sz="2000" dirty="0">
                <a:latin typeface="+mj-lt"/>
              </a:rPr>
              <a:t>Design philosophy is a whole lot of small piles in shallower soil (rather than a limited number of larger piles deep in soil)</a:t>
            </a:r>
          </a:p>
          <a:p>
            <a:pPr marL="285750" indent="-285750" defTabSz="914400" eaLnBrk="0" fontAlgn="base" hangingPunct="0">
              <a:spcBef>
                <a:spcPts val="600"/>
              </a:spcBef>
              <a:spcAft>
                <a:spcPts val="600"/>
              </a:spcAft>
              <a:buFont typeface="Arial" panose="020B0604020202020204" pitchFamily="34" charset="0"/>
              <a:buChar char="•"/>
            </a:pPr>
            <a:r>
              <a:rPr lang="en-US" altLang="en-US" sz="2000" dirty="0">
                <a:latin typeface="+mj-lt"/>
              </a:rPr>
              <a:t>Spud pile behaves as a fixed-headed pile (sleeve is designed to keep pile vertical at water level)</a:t>
            </a:r>
          </a:p>
          <a:p>
            <a:pPr marL="285750" indent="-285750" defTabSz="914400" eaLnBrk="0" fontAlgn="base" hangingPunct="0">
              <a:spcBef>
                <a:spcPts val="600"/>
              </a:spcBef>
              <a:spcAft>
                <a:spcPts val="600"/>
              </a:spcAft>
              <a:buFont typeface="Arial" panose="020B0604020202020204" pitchFamily="34" charset="0"/>
              <a:buChar char="•"/>
            </a:pPr>
            <a:r>
              <a:rPr lang="en-US" altLang="en-US" sz="2000" dirty="0">
                <a:latin typeface="+mj-lt"/>
                <a:ea typeface="Times New Roman" panose="02020603050405020304" pitchFamily="18" charset="0"/>
                <a:cs typeface="Aptos" panose="020B0004020202020204" pitchFamily="34" charset="0"/>
              </a:rPr>
              <a:t>Typically only installed on its own self-weight which severely limits the extent of soil restraint imposed on the pile</a:t>
            </a:r>
            <a:endParaRPr kumimoji="0" lang="en-US" altLang="en-US" sz="2000" b="0" i="0" u="none" strike="noStrike" cap="none" normalizeH="0" baseline="0" dirty="0">
              <a:ln>
                <a:noFill/>
              </a:ln>
              <a:solidFill>
                <a:schemeClr val="tx1"/>
              </a:solidFill>
              <a:effectLst/>
              <a:latin typeface="+mj-lt"/>
              <a:ea typeface="Times New Roman" panose="02020603050405020304" pitchFamily="18" charset="0"/>
              <a:cs typeface="Aptos" panose="020B0004020202020204" pitchFamily="34" charset="0"/>
            </a:endParaRPr>
          </a:p>
          <a:p>
            <a:pPr marL="285750" indent="-285750" defTabSz="914400" eaLnBrk="0" fontAlgn="base" hangingPunct="0">
              <a:spcBef>
                <a:spcPts val="600"/>
              </a:spcBef>
              <a:spcAft>
                <a:spcPts val="600"/>
              </a:spcAft>
              <a:buFont typeface="Arial" panose="020B0604020202020204" pitchFamily="34" charset="0"/>
              <a:buChar char="•"/>
            </a:pPr>
            <a:r>
              <a:rPr lang="en-US" altLang="en-US" sz="2000" dirty="0">
                <a:latin typeface="+mj-lt"/>
              </a:rPr>
              <a:t>“Quasi” permanent installation so possible to shift plan location and reset</a:t>
            </a:r>
          </a:p>
          <a:p>
            <a:pPr marL="285750" indent="-285750" defTabSz="914400" eaLnBrk="0" fontAlgn="base" hangingPunct="0">
              <a:spcBef>
                <a:spcPts val="600"/>
              </a:spcBef>
              <a:spcAft>
                <a:spcPts val="600"/>
              </a:spcAft>
              <a:buFont typeface="Arial" panose="020B0604020202020204" pitchFamily="34" charset="0"/>
              <a:buChar char="•"/>
            </a:pPr>
            <a:r>
              <a:rPr lang="en-US" altLang="en-US" sz="2000" dirty="0">
                <a:latin typeface="+mj-lt"/>
              </a:rPr>
              <a:t>Self-weight installations limit capacities of spuds to about 500 </a:t>
            </a:r>
            <a:r>
              <a:rPr lang="en-US" altLang="en-US" sz="2000" dirty="0" err="1">
                <a:latin typeface="+mj-lt"/>
              </a:rPr>
              <a:t>lb</a:t>
            </a:r>
            <a:r>
              <a:rPr lang="en-US" altLang="en-US" sz="2000" dirty="0">
                <a:latin typeface="+mj-lt"/>
              </a:rPr>
              <a:t> – 1000 </a:t>
            </a:r>
            <a:r>
              <a:rPr lang="en-US" altLang="en-US" sz="2000" dirty="0" err="1">
                <a:latin typeface="+mj-lt"/>
              </a:rPr>
              <a:t>lb</a:t>
            </a:r>
            <a:r>
              <a:rPr lang="en-US" altLang="en-US" sz="2000" dirty="0">
                <a:latin typeface="+mj-lt"/>
              </a:rPr>
              <a:t> force per pile depending on specifics (no way to really know site specific capacity unless tested on site)</a:t>
            </a:r>
            <a:endParaRPr kumimoji="0" lang="en-US" altLang="en-US" sz="2000" b="0" i="0" u="none" strike="noStrike" cap="none" normalizeH="0" baseline="0" dirty="0">
              <a:ln>
                <a:noFill/>
              </a:ln>
              <a:solidFill>
                <a:schemeClr val="tx1"/>
              </a:solidFill>
              <a:effectLst/>
              <a:latin typeface="+mj-lt"/>
              <a:ea typeface="Times New Roman" panose="02020603050405020304" pitchFamily="18" charset="0"/>
              <a:cs typeface="Aptos" panose="020B0004020202020204" pitchFamily="34" charset="0"/>
            </a:endParaRPr>
          </a:p>
          <a:p>
            <a:pPr marL="285750" indent="-285750" defTabSz="914400" eaLnBrk="0" fontAlgn="base" hangingPunct="0">
              <a:spcBef>
                <a:spcPts val="600"/>
              </a:spcBef>
              <a:spcAft>
                <a:spcPts val="600"/>
              </a:spcAft>
              <a:buFont typeface="Arial" panose="020B0604020202020204" pitchFamily="34" charset="0"/>
              <a:buChar char="•"/>
            </a:pPr>
            <a:endParaRPr lang="en-US" altLang="en-US" sz="2000" dirty="0">
              <a:latin typeface="+mj-lt"/>
            </a:endParaRPr>
          </a:p>
          <a:p>
            <a:pPr marL="285750" indent="-285750" defTabSz="914400" eaLnBrk="0" fontAlgn="base" hangingPunct="0">
              <a:spcBef>
                <a:spcPts val="600"/>
              </a:spcBef>
              <a:spcAft>
                <a:spcPts val="600"/>
              </a:spcAft>
              <a:buFont typeface="Arial" panose="020B0604020202020204" pitchFamily="34" charset="0"/>
              <a:buChar char="•"/>
            </a:pPr>
            <a:endParaRPr kumimoji="0" lang="en-US" altLang="en-US" sz="2000" b="0" i="0" u="none" strike="noStrike" cap="none" normalizeH="0" baseline="0" dirty="0">
              <a:ln>
                <a:noFill/>
              </a:ln>
              <a:solidFill>
                <a:schemeClr val="tx1"/>
              </a:solidFill>
              <a:effectLst/>
              <a:latin typeface="+mj-lt"/>
              <a:ea typeface="Times New Roman" panose="02020603050405020304" pitchFamily="18" charset="0"/>
              <a:cs typeface="Aptos" panose="020B0004020202020204" pitchFamily="34" charset="0"/>
            </a:endParaRPr>
          </a:p>
        </p:txBody>
      </p:sp>
      <p:sp>
        <p:nvSpPr>
          <p:cNvPr id="7" name="TextBox 6">
            <a:extLst>
              <a:ext uri="{FF2B5EF4-FFF2-40B4-BE49-F238E27FC236}">
                <a16:creationId xmlns:a16="http://schemas.microsoft.com/office/drawing/2014/main" id="{EE99459F-B2A8-5BE3-E2D2-73714193621F}"/>
              </a:ext>
            </a:extLst>
          </p:cNvPr>
          <p:cNvSpPr txBox="1"/>
          <p:nvPr/>
        </p:nvSpPr>
        <p:spPr>
          <a:xfrm>
            <a:off x="12864668" y="6084386"/>
            <a:ext cx="3502725" cy="584775"/>
          </a:xfrm>
          <a:prstGeom prst="rect">
            <a:avLst/>
          </a:prstGeom>
          <a:noFill/>
        </p:spPr>
        <p:txBody>
          <a:bodyPr wrap="square">
            <a:spAutoFit/>
          </a:bodyPr>
          <a:lstStyle/>
          <a:p>
            <a:pPr algn="ctr"/>
            <a:r>
              <a:rPr lang="en-US" sz="1600" dirty="0">
                <a:solidFill>
                  <a:srgbClr val="FF0000"/>
                </a:solidFill>
              </a:rPr>
              <a:t>Insufficient depth in soil, and pile fails from “knifing” through soil</a:t>
            </a:r>
          </a:p>
        </p:txBody>
      </p:sp>
      <p:cxnSp>
        <p:nvCxnSpPr>
          <p:cNvPr id="9" name="Straight Connector 8">
            <a:extLst>
              <a:ext uri="{FF2B5EF4-FFF2-40B4-BE49-F238E27FC236}">
                <a16:creationId xmlns:a16="http://schemas.microsoft.com/office/drawing/2014/main" id="{D0B1A05F-076B-C6FF-6C76-66126FE7BE38}"/>
              </a:ext>
            </a:extLst>
          </p:cNvPr>
          <p:cNvCxnSpPr>
            <a:cxnSpLocks/>
          </p:cNvCxnSpPr>
          <p:nvPr/>
        </p:nvCxnSpPr>
        <p:spPr>
          <a:xfrm>
            <a:off x="9628094" y="2640099"/>
            <a:ext cx="6589059" cy="0"/>
          </a:xfrm>
          <a:prstGeom prst="line">
            <a:avLst/>
          </a:prstGeom>
          <a:ln w="38100">
            <a:solidFill>
              <a:srgbClr val="00CCCC"/>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433A315-1B76-5E62-BD35-427CF34A0207}"/>
              </a:ext>
            </a:extLst>
          </p:cNvPr>
          <p:cNvSpPr txBox="1"/>
          <p:nvPr/>
        </p:nvSpPr>
        <p:spPr>
          <a:xfrm>
            <a:off x="9418233" y="6109270"/>
            <a:ext cx="2178424" cy="338554"/>
          </a:xfrm>
          <a:prstGeom prst="rect">
            <a:avLst/>
          </a:prstGeom>
          <a:noFill/>
        </p:spPr>
        <p:txBody>
          <a:bodyPr wrap="square" rtlCol="0">
            <a:spAutoFit/>
          </a:bodyPr>
          <a:lstStyle/>
          <a:p>
            <a:pPr algn="ctr"/>
            <a:r>
              <a:rPr lang="en-US" sz="1600" b="1" dirty="0">
                <a:solidFill>
                  <a:schemeClr val="bg2">
                    <a:lumMod val="50000"/>
                  </a:schemeClr>
                </a:solidFill>
              </a:rPr>
              <a:t>GRAVEL &amp; SAND</a:t>
            </a:r>
          </a:p>
        </p:txBody>
      </p:sp>
      <p:sp>
        <p:nvSpPr>
          <p:cNvPr id="11" name="TextBox 10">
            <a:extLst>
              <a:ext uri="{FF2B5EF4-FFF2-40B4-BE49-F238E27FC236}">
                <a16:creationId xmlns:a16="http://schemas.microsoft.com/office/drawing/2014/main" id="{64328E01-ADA8-7240-2B93-381173D82452}"/>
              </a:ext>
            </a:extLst>
          </p:cNvPr>
          <p:cNvSpPr txBox="1"/>
          <p:nvPr/>
        </p:nvSpPr>
        <p:spPr>
          <a:xfrm>
            <a:off x="9686600" y="2979756"/>
            <a:ext cx="1584510" cy="338554"/>
          </a:xfrm>
          <a:prstGeom prst="rect">
            <a:avLst/>
          </a:prstGeom>
          <a:noFill/>
        </p:spPr>
        <p:txBody>
          <a:bodyPr wrap="square" rtlCol="0">
            <a:spAutoFit/>
          </a:bodyPr>
          <a:lstStyle/>
          <a:p>
            <a:pPr algn="ctr"/>
            <a:r>
              <a:rPr lang="en-US" sz="1600" b="1" dirty="0">
                <a:solidFill>
                  <a:srgbClr val="00CCCC"/>
                </a:solidFill>
              </a:rPr>
              <a:t>FRESHWATER</a:t>
            </a:r>
          </a:p>
        </p:txBody>
      </p:sp>
      <p:sp>
        <p:nvSpPr>
          <p:cNvPr id="15" name="Isosceles Triangle 14">
            <a:extLst>
              <a:ext uri="{FF2B5EF4-FFF2-40B4-BE49-F238E27FC236}">
                <a16:creationId xmlns:a16="http://schemas.microsoft.com/office/drawing/2014/main" id="{8987F215-C390-E261-F0E8-A51300B17151}"/>
              </a:ext>
            </a:extLst>
          </p:cNvPr>
          <p:cNvSpPr/>
          <p:nvPr/>
        </p:nvSpPr>
        <p:spPr>
          <a:xfrm rot="10800000">
            <a:off x="9843247" y="2465290"/>
            <a:ext cx="201706" cy="161362"/>
          </a:xfrm>
          <a:prstGeom prst="triangle">
            <a:avLst/>
          </a:prstGeom>
          <a:noFill/>
          <a:ln>
            <a:solidFill>
              <a:srgbClr val="00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EE419443-63B1-C926-A1DC-854C6BA5AD3D}"/>
              </a:ext>
            </a:extLst>
          </p:cNvPr>
          <p:cNvCxnSpPr>
            <a:cxnSpLocks/>
          </p:cNvCxnSpPr>
          <p:nvPr/>
        </p:nvCxnSpPr>
        <p:spPr>
          <a:xfrm>
            <a:off x="9749117" y="2734228"/>
            <a:ext cx="389965" cy="0"/>
          </a:xfrm>
          <a:prstGeom prst="line">
            <a:avLst/>
          </a:prstGeom>
          <a:ln w="38100">
            <a:solidFill>
              <a:srgbClr val="00CCCC"/>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B7F83A2-6620-8FA4-0E51-5E22E9D25B4F}"/>
              </a:ext>
            </a:extLst>
          </p:cNvPr>
          <p:cNvCxnSpPr>
            <a:cxnSpLocks/>
          </p:cNvCxnSpPr>
          <p:nvPr/>
        </p:nvCxnSpPr>
        <p:spPr>
          <a:xfrm>
            <a:off x="9874623" y="2846287"/>
            <a:ext cx="143436" cy="0"/>
          </a:xfrm>
          <a:prstGeom prst="line">
            <a:avLst/>
          </a:prstGeom>
          <a:ln w="38100">
            <a:solidFill>
              <a:srgbClr val="00CCCC"/>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2DFB508-0471-02D6-7685-0C3A96FAD042}"/>
              </a:ext>
            </a:extLst>
          </p:cNvPr>
          <p:cNvCxnSpPr>
            <a:cxnSpLocks/>
          </p:cNvCxnSpPr>
          <p:nvPr/>
        </p:nvCxnSpPr>
        <p:spPr>
          <a:xfrm flipH="1">
            <a:off x="12661224" y="2491528"/>
            <a:ext cx="1241612" cy="0"/>
          </a:xfrm>
          <a:prstGeom prst="line">
            <a:avLst/>
          </a:prstGeom>
          <a:ln w="38100">
            <a:solidFill>
              <a:srgbClr val="0099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A9ABA24-02AC-F44D-2E29-433520D4D1AC}"/>
              </a:ext>
            </a:extLst>
          </p:cNvPr>
          <p:cNvSpPr txBox="1"/>
          <p:nvPr/>
        </p:nvSpPr>
        <p:spPr>
          <a:xfrm>
            <a:off x="12811686" y="2120617"/>
            <a:ext cx="1057839" cy="338554"/>
          </a:xfrm>
          <a:prstGeom prst="rect">
            <a:avLst/>
          </a:prstGeom>
          <a:noFill/>
        </p:spPr>
        <p:txBody>
          <a:bodyPr wrap="square" rtlCol="0">
            <a:spAutoFit/>
          </a:bodyPr>
          <a:lstStyle/>
          <a:p>
            <a:pPr algn="ctr"/>
            <a:r>
              <a:rPr lang="en-US" sz="1600" b="1" dirty="0">
                <a:solidFill>
                  <a:srgbClr val="009900"/>
                </a:solidFill>
              </a:rPr>
              <a:t>1,000 </a:t>
            </a:r>
            <a:r>
              <a:rPr lang="en-US" sz="1600" b="1" dirty="0" err="1">
                <a:solidFill>
                  <a:srgbClr val="009900"/>
                </a:solidFill>
              </a:rPr>
              <a:t>lb</a:t>
            </a:r>
            <a:endParaRPr lang="en-US" sz="1600" b="1" dirty="0">
              <a:solidFill>
                <a:srgbClr val="009900"/>
              </a:solidFill>
            </a:endParaRPr>
          </a:p>
        </p:txBody>
      </p:sp>
      <p:sp>
        <p:nvSpPr>
          <p:cNvPr id="20" name="TextBox 19">
            <a:extLst>
              <a:ext uri="{FF2B5EF4-FFF2-40B4-BE49-F238E27FC236}">
                <a16:creationId xmlns:a16="http://schemas.microsoft.com/office/drawing/2014/main" id="{02B81468-2AF7-A64B-D027-31583B87222A}"/>
              </a:ext>
            </a:extLst>
          </p:cNvPr>
          <p:cNvSpPr txBox="1"/>
          <p:nvPr/>
        </p:nvSpPr>
        <p:spPr>
          <a:xfrm>
            <a:off x="9075092" y="7276059"/>
            <a:ext cx="7579151" cy="584775"/>
          </a:xfrm>
          <a:prstGeom prst="rect">
            <a:avLst/>
          </a:prstGeom>
          <a:noFill/>
        </p:spPr>
        <p:txBody>
          <a:bodyPr wrap="square" rtlCol="0">
            <a:spAutoFit/>
          </a:bodyPr>
          <a:lstStyle/>
          <a:p>
            <a:pPr algn="ctr"/>
            <a:r>
              <a:rPr lang="en-US" sz="1600" b="1" dirty="0"/>
              <a:t>Warning – Do Not Design From This Example</a:t>
            </a:r>
          </a:p>
          <a:p>
            <a:pPr algn="ctr"/>
            <a:r>
              <a:rPr lang="en-US" sz="1600" b="1" dirty="0"/>
              <a:t>With a FOS=1.5, a 4.5 in OD steel pipe pile in gravel &amp; sand can restrain 667 </a:t>
            </a:r>
            <a:r>
              <a:rPr lang="en-US" sz="1600" b="1" dirty="0" err="1"/>
              <a:t>lb</a:t>
            </a:r>
            <a:r>
              <a:rPr lang="en-US" sz="1600" b="1" dirty="0"/>
              <a:t> force.</a:t>
            </a:r>
          </a:p>
        </p:txBody>
      </p:sp>
      <p:sp>
        <p:nvSpPr>
          <p:cNvPr id="21" name="Rectangle 20">
            <a:extLst>
              <a:ext uri="{FF2B5EF4-FFF2-40B4-BE49-F238E27FC236}">
                <a16:creationId xmlns:a16="http://schemas.microsoft.com/office/drawing/2014/main" id="{B6321D8D-782A-8617-8F85-BC672FF8B330}"/>
              </a:ext>
            </a:extLst>
          </p:cNvPr>
          <p:cNvSpPr/>
          <p:nvPr/>
        </p:nvSpPr>
        <p:spPr>
          <a:xfrm>
            <a:off x="12344407" y="2057396"/>
            <a:ext cx="143436" cy="4467128"/>
          </a:xfrm>
          <a:prstGeom prst="rect">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AEE1443D-7E5A-3A9B-C092-40507CF19A88}"/>
              </a:ext>
            </a:extLst>
          </p:cNvPr>
          <p:cNvCxnSpPr/>
          <p:nvPr/>
        </p:nvCxnSpPr>
        <p:spPr>
          <a:xfrm>
            <a:off x="9686600" y="5961519"/>
            <a:ext cx="6589059" cy="0"/>
          </a:xfrm>
          <a:prstGeom prst="line">
            <a:avLst/>
          </a:prstGeom>
          <a:ln w="762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25C8B282-CEB1-3F95-BCE9-0078450B651E}"/>
              </a:ext>
            </a:extLst>
          </p:cNvPr>
          <p:cNvGrpSpPr>
            <a:grpSpLocks noChangeAspect="1"/>
          </p:cNvGrpSpPr>
          <p:nvPr/>
        </p:nvGrpSpPr>
        <p:grpSpPr>
          <a:xfrm rot="10800000">
            <a:off x="11872006" y="-719373"/>
            <a:ext cx="2137084" cy="8094523"/>
            <a:chOff x="8933363" y="-381000"/>
            <a:chExt cx="3661244" cy="13867504"/>
          </a:xfrm>
        </p:grpSpPr>
        <p:grpSp>
          <p:nvGrpSpPr>
            <p:cNvPr id="25" name="Group 24">
              <a:extLst>
                <a:ext uri="{FF2B5EF4-FFF2-40B4-BE49-F238E27FC236}">
                  <a16:creationId xmlns:a16="http://schemas.microsoft.com/office/drawing/2014/main" id="{3CA93435-05EE-75F3-E363-0F96526A706E}"/>
                </a:ext>
              </a:extLst>
            </p:cNvPr>
            <p:cNvGrpSpPr/>
            <p:nvPr/>
          </p:nvGrpSpPr>
          <p:grpSpPr>
            <a:xfrm>
              <a:off x="9183563" y="-381000"/>
              <a:ext cx="3411044" cy="13849350"/>
              <a:chOff x="9183563" y="-381000"/>
              <a:chExt cx="3411044" cy="13849350"/>
            </a:xfrm>
          </p:grpSpPr>
          <p:sp>
            <p:nvSpPr>
              <p:cNvPr id="31" name="Arc 30">
                <a:extLst>
                  <a:ext uri="{FF2B5EF4-FFF2-40B4-BE49-F238E27FC236}">
                    <a16:creationId xmlns:a16="http://schemas.microsoft.com/office/drawing/2014/main" id="{B878415C-DCD3-B86E-8B78-1098EAB18978}"/>
                  </a:ext>
                </a:extLst>
              </p:cNvPr>
              <p:cNvSpPr/>
              <p:nvPr/>
            </p:nvSpPr>
            <p:spPr>
              <a:xfrm>
                <a:off x="9183563" y="-381000"/>
                <a:ext cx="3402128" cy="13849350"/>
              </a:xfrm>
              <a:prstGeom prst="arc">
                <a:avLst>
                  <a:gd name="adj1" fmla="val 16843860"/>
                  <a:gd name="adj2" fmla="val 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23F757D6-9205-8914-492A-974215B79648}"/>
                  </a:ext>
                </a:extLst>
              </p:cNvPr>
              <p:cNvCxnSpPr>
                <a:cxnSpLocks/>
              </p:cNvCxnSpPr>
              <p:nvPr/>
            </p:nvCxnSpPr>
            <p:spPr>
              <a:xfrm>
                <a:off x="12582787" y="6543675"/>
                <a:ext cx="11820" cy="216499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0A725674-6B8B-C1E2-BA5E-8DF3C7F8B785}"/>
                </a:ext>
              </a:extLst>
            </p:cNvPr>
            <p:cNvGrpSpPr/>
            <p:nvPr/>
          </p:nvGrpSpPr>
          <p:grpSpPr>
            <a:xfrm>
              <a:off x="8933363" y="-362846"/>
              <a:ext cx="3402128" cy="13849350"/>
              <a:chOff x="9183563" y="-381000"/>
              <a:chExt cx="3402128" cy="13849350"/>
            </a:xfrm>
          </p:grpSpPr>
          <p:sp>
            <p:nvSpPr>
              <p:cNvPr id="29" name="Arc 28">
                <a:extLst>
                  <a:ext uri="{FF2B5EF4-FFF2-40B4-BE49-F238E27FC236}">
                    <a16:creationId xmlns:a16="http://schemas.microsoft.com/office/drawing/2014/main" id="{FAB82C7F-C114-A0AA-A7A5-2FA4FA3016C4}"/>
                  </a:ext>
                </a:extLst>
              </p:cNvPr>
              <p:cNvSpPr/>
              <p:nvPr/>
            </p:nvSpPr>
            <p:spPr>
              <a:xfrm>
                <a:off x="9183563" y="-381000"/>
                <a:ext cx="3402128" cy="13849350"/>
              </a:xfrm>
              <a:prstGeom prst="arc">
                <a:avLst>
                  <a:gd name="adj1" fmla="val 16862249"/>
                  <a:gd name="adj2" fmla="val 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84F7C52C-2585-4A75-DFF5-F1E503CB8688}"/>
                  </a:ext>
                </a:extLst>
              </p:cNvPr>
              <p:cNvCxnSpPr>
                <a:cxnSpLocks/>
              </p:cNvCxnSpPr>
              <p:nvPr/>
            </p:nvCxnSpPr>
            <p:spPr>
              <a:xfrm>
                <a:off x="12582787" y="6543675"/>
                <a:ext cx="0" cy="214683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7" name="Straight Connector 26">
              <a:extLst>
                <a:ext uri="{FF2B5EF4-FFF2-40B4-BE49-F238E27FC236}">
                  <a16:creationId xmlns:a16="http://schemas.microsoft.com/office/drawing/2014/main" id="{4AB46527-A01C-6F9C-A8DF-56D8C725EF78}"/>
                </a:ext>
              </a:extLst>
            </p:cNvPr>
            <p:cNvCxnSpPr>
              <a:stCxn id="29" idx="0"/>
              <a:endCxn id="31" idx="0"/>
            </p:cNvCxnSpPr>
            <p:nvPr/>
          </p:nvCxnSpPr>
          <p:spPr>
            <a:xfrm flipV="1">
              <a:off x="11692229" y="1060937"/>
              <a:ext cx="231445" cy="7791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517ABA4-D70B-67F2-A9A3-FC7C4B304A68}"/>
                </a:ext>
              </a:extLst>
            </p:cNvPr>
            <p:cNvCxnSpPr/>
            <p:nvPr/>
          </p:nvCxnSpPr>
          <p:spPr>
            <a:xfrm>
              <a:off x="12332587" y="8716994"/>
              <a:ext cx="26202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3" name="Rectangle 32">
            <a:extLst>
              <a:ext uri="{FF2B5EF4-FFF2-40B4-BE49-F238E27FC236}">
                <a16:creationId xmlns:a16="http://schemas.microsoft.com/office/drawing/2014/main" id="{D4B36B5A-EA51-5391-14CB-71C5958C0385}"/>
              </a:ext>
            </a:extLst>
          </p:cNvPr>
          <p:cNvSpPr/>
          <p:nvPr/>
        </p:nvSpPr>
        <p:spPr>
          <a:xfrm>
            <a:off x="12328826" y="2264229"/>
            <a:ext cx="176681" cy="901982"/>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ECC5265-53EF-B810-5838-E4710316FE51}"/>
              </a:ext>
            </a:extLst>
          </p:cNvPr>
          <p:cNvSpPr/>
          <p:nvPr/>
        </p:nvSpPr>
        <p:spPr>
          <a:xfrm>
            <a:off x="11855836" y="2268146"/>
            <a:ext cx="176681" cy="901982"/>
          </a:xfrm>
          <a:prstGeom prst="rect">
            <a:avLst/>
          </a:prstGeom>
          <a:noFill/>
          <a:ln w="381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37537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rgbClr val="FF0000"/>
          </a:solid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rtlCol="0">
        <a:spAutoFit/>
      </a:bodyPr>
      <a:lstStyle>
        <a:defPPr algn="ctr">
          <a:defRPr sz="1600" b="1"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1706</TotalTime>
  <Words>2395</Words>
  <Application>Microsoft Office PowerPoint</Application>
  <PresentationFormat>Custom</PresentationFormat>
  <Paragraphs>270</Paragraphs>
  <Slides>21</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DM Sans</vt:lpstr>
      <vt:lpstr>Libre Baskerville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CHRIS-15in</dc:creator>
  <cp:lastModifiedBy>Chris Goshow</cp:lastModifiedBy>
  <cp:revision>3589</cp:revision>
  <cp:lastPrinted>2024-07-30T10:44:31Z</cp:lastPrinted>
  <dcterms:created xsi:type="dcterms:W3CDTF">2012-05-24T15:57:54Z</dcterms:created>
  <dcterms:modified xsi:type="dcterms:W3CDTF">2024-12-12T00:58:21Z</dcterms:modified>
</cp:coreProperties>
</file>